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307" r:id="rId3"/>
    <p:sldId id="306" r:id="rId4"/>
    <p:sldId id="308" r:id="rId5"/>
    <p:sldId id="305" r:id="rId6"/>
    <p:sldId id="294" r:id="rId7"/>
    <p:sldId id="295" r:id="rId8"/>
    <p:sldId id="333" r:id="rId9"/>
    <p:sldId id="337" r:id="rId10"/>
    <p:sldId id="332" r:id="rId11"/>
    <p:sldId id="339" r:id="rId12"/>
    <p:sldId id="343" r:id="rId13"/>
    <p:sldId id="344" r:id="rId14"/>
    <p:sldId id="345" r:id="rId15"/>
    <p:sldId id="346" r:id="rId16"/>
    <p:sldId id="347" r:id="rId17"/>
    <p:sldId id="335"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40" r:id="rId33"/>
    <p:sldId id="341" r:id="rId34"/>
    <p:sldId id="292" r:id="rId35"/>
    <p:sldId id="336" r:id="rId36"/>
    <p:sldId id="318" r:id="rId37"/>
  </p:sldIdLst>
  <p:sldSz cx="10077450" cy="566896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A16C9D30-4D51-48D3-82AA-594E415EFEEA}" type="datetimeFigureOut">
              <a:rPr lang="en-US" smtClean="0"/>
              <a:t>10/25/2019</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3334D0D6-CBF5-4BBF-9FF2-6C1C2D6C9689}" type="slidenum">
              <a:rPr lang="en-US" smtClean="0"/>
              <a:t>‹#›</a:t>
            </a:fld>
            <a:endParaRPr lang="en-US"/>
          </a:p>
        </p:txBody>
      </p:sp>
    </p:spTree>
    <p:extLst>
      <p:ext uri="{BB962C8B-B14F-4D97-AF65-F5344CB8AC3E}">
        <p14:creationId xmlns:p14="http://schemas.microsoft.com/office/powerpoint/2010/main" val="4144710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11</a:t>
            </a:fld>
            <a:endParaRPr lang="en-US"/>
          </a:p>
        </p:txBody>
      </p:sp>
    </p:spTree>
    <p:extLst>
      <p:ext uri="{BB962C8B-B14F-4D97-AF65-F5344CB8AC3E}">
        <p14:creationId xmlns:p14="http://schemas.microsoft.com/office/powerpoint/2010/main" val="95624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20</a:t>
            </a:fld>
            <a:endParaRPr lang="en-US"/>
          </a:p>
        </p:txBody>
      </p:sp>
    </p:spTree>
    <p:extLst>
      <p:ext uri="{BB962C8B-B14F-4D97-AF65-F5344CB8AC3E}">
        <p14:creationId xmlns:p14="http://schemas.microsoft.com/office/powerpoint/2010/main" val="254326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21</a:t>
            </a:fld>
            <a:endParaRPr lang="en-US"/>
          </a:p>
        </p:txBody>
      </p:sp>
    </p:spTree>
    <p:extLst>
      <p:ext uri="{BB962C8B-B14F-4D97-AF65-F5344CB8AC3E}">
        <p14:creationId xmlns:p14="http://schemas.microsoft.com/office/powerpoint/2010/main" val="2773163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22</a:t>
            </a:fld>
            <a:endParaRPr lang="en-US"/>
          </a:p>
        </p:txBody>
      </p:sp>
    </p:spTree>
    <p:extLst>
      <p:ext uri="{BB962C8B-B14F-4D97-AF65-F5344CB8AC3E}">
        <p14:creationId xmlns:p14="http://schemas.microsoft.com/office/powerpoint/2010/main" val="806317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23</a:t>
            </a:fld>
            <a:endParaRPr lang="en-US"/>
          </a:p>
        </p:txBody>
      </p:sp>
    </p:spTree>
    <p:extLst>
      <p:ext uri="{BB962C8B-B14F-4D97-AF65-F5344CB8AC3E}">
        <p14:creationId xmlns:p14="http://schemas.microsoft.com/office/powerpoint/2010/main" val="126518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24</a:t>
            </a:fld>
            <a:endParaRPr lang="en-US"/>
          </a:p>
        </p:txBody>
      </p:sp>
    </p:spTree>
    <p:extLst>
      <p:ext uri="{BB962C8B-B14F-4D97-AF65-F5344CB8AC3E}">
        <p14:creationId xmlns:p14="http://schemas.microsoft.com/office/powerpoint/2010/main" val="326879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25</a:t>
            </a:fld>
            <a:endParaRPr lang="en-US"/>
          </a:p>
        </p:txBody>
      </p:sp>
    </p:spTree>
    <p:extLst>
      <p:ext uri="{BB962C8B-B14F-4D97-AF65-F5344CB8AC3E}">
        <p14:creationId xmlns:p14="http://schemas.microsoft.com/office/powerpoint/2010/main" val="573846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26</a:t>
            </a:fld>
            <a:endParaRPr lang="en-US"/>
          </a:p>
        </p:txBody>
      </p:sp>
    </p:spTree>
    <p:extLst>
      <p:ext uri="{BB962C8B-B14F-4D97-AF65-F5344CB8AC3E}">
        <p14:creationId xmlns:p14="http://schemas.microsoft.com/office/powerpoint/2010/main" val="252579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27</a:t>
            </a:fld>
            <a:endParaRPr lang="en-US"/>
          </a:p>
        </p:txBody>
      </p:sp>
    </p:spTree>
    <p:extLst>
      <p:ext uri="{BB962C8B-B14F-4D97-AF65-F5344CB8AC3E}">
        <p14:creationId xmlns:p14="http://schemas.microsoft.com/office/powerpoint/2010/main" val="43350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28</a:t>
            </a:fld>
            <a:endParaRPr lang="en-US"/>
          </a:p>
        </p:txBody>
      </p:sp>
    </p:spTree>
    <p:extLst>
      <p:ext uri="{BB962C8B-B14F-4D97-AF65-F5344CB8AC3E}">
        <p14:creationId xmlns:p14="http://schemas.microsoft.com/office/powerpoint/2010/main" val="5904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29</a:t>
            </a:fld>
            <a:endParaRPr lang="en-US"/>
          </a:p>
        </p:txBody>
      </p:sp>
    </p:spTree>
    <p:extLst>
      <p:ext uri="{BB962C8B-B14F-4D97-AF65-F5344CB8AC3E}">
        <p14:creationId xmlns:p14="http://schemas.microsoft.com/office/powerpoint/2010/main" val="128665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12</a:t>
            </a:fld>
            <a:endParaRPr lang="en-US"/>
          </a:p>
        </p:txBody>
      </p:sp>
    </p:spTree>
    <p:extLst>
      <p:ext uri="{BB962C8B-B14F-4D97-AF65-F5344CB8AC3E}">
        <p14:creationId xmlns:p14="http://schemas.microsoft.com/office/powerpoint/2010/main" val="3101363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30</a:t>
            </a:fld>
            <a:endParaRPr lang="en-US"/>
          </a:p>
        </p:txBody>
      </p:sp>
    </p:spTree>
    <p:extLst>
      <p:ext uri="{BB962C8B-B14F-4D97-AF65-F5344CB8AC3E}">
        <p14:creationId xmlns:p14="http://schemas.microsoft.com/office/powerpoint/2010/main" val="2910838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31</a:t>
            </a:fld>
            <a:endParaRPr lang="en-US"/>
          </a:p>
        </p:txBody>
      </p:sp>
    </p:spTree>
    <p:extLst>
      <p:ext uri="{BB962C8B-B14F-4D97-AF65-F5344CB8AC3E}">
        <p14:creationId xmlns:p14="http://schemas.microsoft.com/office/powerpoint/2010/main" val="236440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32</a:t>
            </a:fld>
            <a:endParaRPr lang="en-US"/>
          </a:p>
        </p:txBody>
      </p:sp>
    </p:spTree>
    <p:extLst>
      <p:ext uri="{BB962C8B-B14F-4D97-AF65-F5344CB8AC3E}">
        <p14:creationId xmlns:p14="http://schemas.microsoft.com/office/powerpoint/2010/main" val="2431624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33</a:t>
            </a:fld>
            <a:endParaRPr lang="en-US"/>
          </a:p>
        </p:txBody>
      </p:sp>
    </p:spTree>
    <p:extLst>
      <p:ext uri="{BB962C8B-B14F-4D97-AF65-F5344CB8AC3E}">
        <p14:creationId xmlns:p14="http://schemas.microsoft.com/office/powerpoint/2010/main" val="335595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34</a:t>
            </a:fld>
            <a:endParaRPr lang="en-US"/>
          </a:p>
        </p:txBody>
      </p:sp>
    </p:spTree>
    <p:extLst>
      <p:ext uri="{BB962C8B-B14F-4D97-AF65-F5344CB8AC3E}">
        <p14:creationId xmlns:p14="http://schemas.microsoft.com/office/powerpoint/2010/main" val="143387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35</a:t>
            </a:fld>
            <a:endParaRPr lang="en-US"/>
          </a:p>
        </p:txBody>
      </p:sp>
    </p:spTree>
    <p:extLst>
      <p:ext uri="{BB962C8B-B14F-4D97-AF65-F5344CB8AC3E}">
        <p14:creationId xmlns:p14="http://schemas.microsoft.com/office/powerpoint/2010/main" val="383752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13</a:t>
            </a:fld>
            <a:endParaRPr lang="en-US"/>
          </a:p>
        </p:txBody>
      </p:sp>
    </p:spTree>
    <p:extLst>
      <p:ext uri="{BB962C8B-B14F-4D97-AF65-F5344CB8AC3E}">
        <p14:creationId xmlns:p14="http://schemas.microsoft.com/office/powerpoint/2010/main" val="56095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14</a:t>
            </a:fld>
            <a:endParaRPr lang="en-US"/>
          </a:p>
        </p:txBody>
      </p:sp>
    </p:spTree>
    <p:extLst>
      <p:ext uri="{BB962C8B-B14F-4D97-AF65-F5344CB8AC3E}">
        <p14:creationId xmlns:p14="http://schemas.microsoft.com/office/powerpoint/2010/main" val="89483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15</a:t>
            </a:fld>
            <a:endParaRPr lang="en-US"/>
          </a:p>
        </p:txBody>
      </p:sp>
    </p:spTree>
    <p:extLst>
      <p:ext uri="{BB962C8B-B14F-4D97-AF65-F5344CB8AC3E}">
        <p14:creationId xmlns:p14="http://schemas.microsoft.com/office/powerpoint/2010/main" val="104533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16</a:t>
            </a:fld>
            <a:endParaRPr lang="en-US"/>
          </a:p>
        </p:txBody>
      </p:sp>
    </p:spTree>
    <p:extLst>
      <p:ext uri="{BB962C8B-B14F-4D97-AF65-F5344CB8AC3E}">
        <p14:creationId xmlns:p14="http://schemas.microsoft.com/office/powerpoint/2010/main" val="330294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17</a:t>
            </a:fld>
            <a:endParaRPr lang="en-US"/>
          </a:p>
        </p:txBody>
      </p:sp>
    </p:spTree>
    <p:extLst>
      <p:ext uri="{BB962C8B-B14F-4D97-AF65-F5344CB8AC3E}">
        <p14:creationId xmlns:p14="http://schemas.microsoft.com/office/powerpoint/2010/main" val="1459313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18</a:t>
            </a:fld>
            <a:endParaRPr lang="en-US"/>
          </a:p>
        </p:txBody>
      </p:sp>
    </p:spTree>
    <p:extLst>
      <p:ext uri="{BB962C8B-B14F-4D97-AF65-F5344CB8AC3E}">
        <p14:creationId xmlns:p14="http://schemas.microsoft.com/office/powerpoint/2010/main" val="143129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4D0D6-CBF5-4BBF-9FF2-6C1C2D6C9689}" type="slidenum">
              <a:rPr lang="en-US" smtClean="0"/>
              <a:t>19</a:t>
            </a:fld>
            <a:endParaRPr lang="en-US"/>
          </a:p>
        </p:txBody>
      </p:sp>
    </p:spTree>
    <p:extLst>
      <p:ext uri="{BB962C8B-B14F-4D97-AF65-F5344CB8AC3E}">
        <p14:creationId xmlns:p14="http://schemas.microsoft.com/office/powerpoint/2010/main" val="368783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27" name="PlaceHolder 2"/>
          <p:cNvSpPr>
            <a:spLocks noGrp="1"/>
          </p:cNvSpPr>
          <p:nvPr>
            <p:ph type="body"/>
          </p:nvPr>
        </p:nvSpPr>
        <p:spPr>
          <a:xfrm>
            <a:off x="503640" y="1326240"/>
            <a:ext cx="906876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28" name="PlaceHolder 3"/>
          <p:cNvSpPr>
            <a:spLocks noGrp="1"/>
          </p:cNvSpPr>
          <p:nvPr>
            <p:ph type="body"/>
          </p:nvPr>
        </p:nvSpPr>
        <p:spPr>
          <a:xfrm>
            <a:off x="503640" y="3043800"/>
            <a:ext cx="9068760" cy="156816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30" name="PlaceHolder 2"/>
          <p:cNvSpPr>
            <a:spLocks noGrp="1"/>
          </p:cNvSpPr>
          <p:nvPr>
            <p:ph type="body"/>
          </p:nvPr>
        </p:nvSpPr>
        <p:spPr>
          <a:xfrm>
            <a:off x="503640" y="132624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1" name="PlaceHolder 3"/>
          <p:cNvSpPr>
            <a:spLocks noGrp="1"/>
          </p:cNvSpPr>
          <p:nvPr>
            <p:ph type="body"/>
          </p:nvPr>
        </p:nvSpPr>
        <p:spPr>
          <a:xfrm>
            <a:off x="5150880" y="132624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2" name="PlaceHolder 4"/>
          <p:cNvSpPr>
            <a:spLocks noGrp="1"/>
          </p:cNvSpPr>
          <p:nvPr>
            <p:ph type="body"/>
          </p:nvPr>
        </p:nvSpPr>
        <p:spPr>
          <a:xfrm>
            <a:off x="503640" y="304380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3" name="PlaceHolder 5"/>
          <p:cNvSpPr>
            <a:spLocks noGrp="1"/>
          </p:cNvSpPr>
          <p:nvPr>
            <p:ph type="body"/>
          </p:nvPr>
        </p:nvSpPr>
        <p:spPr>
          <a:xfrm>
            <a:off x="5150880" y="304380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35" name="PlaceHolder 2"/>
          <p:cNvSpPr>
            <a:spLocks noGrp="1"/>
          </p:cNvSpPr>
          <p:nvPr>
            <p:ph type="body"/>
          </p:nvPr>
        </p:nvSpPr>
        <p:spPr>
          <a:xfrm>
            <a:off x="503640" y="1326240"/>
            <a:ext cx="291996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6" name="PlaceHolder 3"/>
          <p:cNvSpPr>
            <a:spLocks noGrp="1"/>
          </p:cNvSpPr>
          <p:nvPr>
            <p:ph type="body"/>
          </p:nvPr>
        </p:nvSpPr>
        <p:spPr>
          <a:xfrm>
            <a:off x="3570120" y="1326240"/>
            <a:ext cx="291996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7" name="PlaceHolder 4"/>
          <p:cNvSpPr>
            <a:spLocks noGrp="1"/>
          </p:cNvSpPr>
          <p:nvPr>
            <p:ph type="body"/>
          </p:nvPr>
        </p:nvSpPr>
        <p:spPr>
          <a:xfrm>
            <a:off x="6636240" y="1326240"/>
            <a:ext cx="291996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8" name="PlaceHolder 5"/>
          <p:cNvSpPr>
            <a:spLocks noGrp="1"/>
          </p:cNvSpPr>
          <p:nvPr>
            <p:ph type="body"/>
          </p:nvPr>
        </p:nvSpPr>
        <p:spPr>
          <a:xfrm>
            <a:off x="503640" y="3043800"/>
            <a:ext cx="291996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39" name="PlaceHolder 6"/>
          <p:cNvSpPr>
            <a:spLocks noGrp="1"/>
          </p:cNvSpPr>
          <p:nvPr>
            <p:ph type="body"/>
          </p:nvPr>
        </p:nvSpPr>
        <p:spPr>
          <a:xfrm>
            <a:off x="3570120" y="3043800"/>
            <a:ext cx="291996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40" name="PlaceHolder 7"/>
          <p:cNvSpPr>
            <a:spLocks noGrp="1"/>
          </p:cNvSpPr>
          <p:nvPr>
            <p:ph type="body"/>
          </p:nvPr>
        </p:nvSpPr>
        <p:spPr>
          <a:xfrm>
            <a:off x="6636240" y="3043800"/>
            <a:ext cx="2919960" cy="156816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6" name="PlaceHolder 2"/>
          <p:cNvSpPr>
            <a:spLocks noGrp="1"/>
          </p:cNvSpPr>
          <p:nvPr>
            <p:ph type="subTitle"/>
          </p:nvPr>
        </p:nvSpPr>
        <p:spPr>
          <a:xfrm>
            <a:off x="503640" y="1326240"/>
            <a:ext cx="9068760" cy="32878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8" name="PlaceHolder 2"/>
          <p:cNvSpPr>
            <a:spLocks noGrp="1"/>
          </p:cNvSpPr>
          <p:nvPr>
            <p:ph type="body"/>
          </p:nvPr>
        </p:nvSpPr>
        <p:spPr>
          <a:xfrm>
            <a:off x="503640" y="1326240"/>
            <a:ext cx="9068760" cy="328788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10" name="PlaceHolder 2"/>
          <p:cNvSpPr>
            <a:spLocks noGrp="1"/>
          </p:cNvSpPr>
          <p:nvPr>
            <p:ph type="body"/>
          </p:nvPr>
        </p:nvSpPr>
        <p:spPr>
          <a:xfrm>
            <a:off x="503640" y="1326240"/>
            <a:ext cx="4425480" cy="328788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11" name="PlaceHolder 3"/>
          <p:cNvSpPr>
            <a:spLocks noGrp="1"/>
          </p:cNvSpPr>
          <p:nvPr>
            <p:ph type="body"/>
          </p:nvPr>
        </p:nvSpPr>
        <p:spPr>
          <a:xfrm>
            <a:off x="5150880" y="1326240"/>
            <a:ext cx="4425480" cy="328788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3640" y="225720"/>
            <a:ext cx="9068760" cy="438840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15" name="PlaceHolder 2"/>
          <p:cNvSpPr>
            <a:spLocks noGrp="1"/>
          </p:cNvSpPr>
          <p:nvPr>
            <p:ph type="body"/>
          </p:nvPr>
        </p:nvSpPr>
        <p:spPr>
          <a:xfrm>
            <a:off x="503640" y="132624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16" name="PlaceHolder 3"/>
          <p:cNvSpPr>
            <a:spLocks noGrp="1"/>
          </p:cNvSpPr>
          <p:nvPr>
            <p:ph type="body"/>
          </p:nvPr>
        </p:nvSpPr>
        <p:spPr>
          <a:xfrm>
            <a:off x="5150880" y="1326240"/>
            <a:ext cx="4425480" cy="328788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17" name="PlaceHolder 4"/>
          <p:cNvSpPr>
            <a:spLocks noGrp="1"/>
          </p:cNvSpPr>
          <p:nvPr>
            <p:ph type="body"/>
          </p:nvPr>
        </p:nvSpPr>
        <p:spPr>
          <a:xfrm>
            <a:off x="503640" y="304380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19" name="PlaceHolder 2"/>
          <p:cNvSpPr>
            <a:spLocks noGrp="1"/>
          </p:cNvSpPr>
          <p:nvPr>
            <p:ph type="body"/>
          </p:nvPr>
        </p:nvSpPr>
        <p:spPr>
          <a:xfrm>
            <a:off x="503640" y="1326240"/>
            <a:ext cx="4425480" cy="328788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20" name="PlaceHolder 3"/>
          <p:cNvSpPr>
            <a:spLocks noGrp="1"/>
          </p:cNvSpPr>
          <p:nvPr>
            <p:ph type="body"/>
          </p:nvPr>
        </p:nvSpPr>
        <p:spPr>
          <a:xfrm>
            <a:off x="5150880" y="132624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21" name="PlaceHolder 4"/>
          <p:cNvSpPr>
            <a:spLocks noGrp="1"/>
          </p:cNvSpPr>
          <p:nvPr>
            <p:ph type="body"/>
          </p:nvPr>
        </p:nvSpPr>
        <p:spPr>
          <a:xfrm>
            <a:off x="5150880" y="304380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3640" y="225720"/>
            <a:ext cx="9068760" cy="946440"/>
          </a:xfrm>
          <a:prstGeom prst="rect">
            <a:avLst/>
          </a:prstGeom>
        </p:spPr>
        <p:txBody>
          <a:bodyPr lIns="0" tIns="0" rIns="0" bIns="0" anchor="ctr">
            <a:spAutoFit/>
          </a:bodyPr>
          <a:lstStyle/>
          <a:p>
            <a:pPr algn="ctr"/>
            <a:endParaRPr lang="en-US" sz="4400" b="0" strike="noStrike" spc="-1">
              <a:solidFill>
                <a:srgbClr val="7C5A03"/>
              </a:solidFill>
              <a:latin typeface="Arial"/>
            </a:endParaRPr>
          </a:p>
        </p:txBody>
      </p:sp>
      <p:sp>
        <p:nvSpPr>
          <p:cNvPr id="23" name="PlaceHolder 2"/>
          <p:cNvSpPr>
            <a:spLocks noGrp="1"/>
          </p:cNvSpPr>
          <p:nvPr>
            <p:ph type="body"/>
          </p:nvPr>
        </p:nvSpPr>
        <p:spPr>
          <a:xfrm>
            <a:off x="503640" y="132624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24" name="PlaceHolder 3"/>
          <p:cNvSpPr>
            <a:spLocks noGrp="1"/>
          </p:cNvSpPr>
          <p:nvPr>
            <p:ph type="body"/>
          </p:nvPr>
        </p:nvSpPr>
        <p:spPr>
          <a:xfrm>
            <a:off x="5150880" y="1326240"/>
            <a:ext cx="4425480" cy="1568160"/>
          </a:xfrm>
          <a:prstGeom prst="rect">
            <a:avLst/>
          </a:prstGeom>
        </p:spPr>
        <p:txBody>
          <a:bodyPr lIns="0" tIns="0" rIns="0" bIns="0">
            <a:normAutofit/>
          </a:bodyPr>
          <a:lstStyle/>
          <a:p>
            <a:endParaRPr lang="en-US" sz="3200" b="0" strike="noStrike" spc="-1">
              <a:solidFill>
                <a:srgbClr val="7C5A03"/>
              </a:solidFill>
              <a:latin typeface="Arial"/>
            </a:endParaRPr>
          </a:p>
        </p:txBody>
      </p:sp>
      <p:sp>
        <p:nvSpPr>
          <p:cNvPr id="25" name="PlaceHolder 4"/>
          <p:cNvSpPr>
            <a:spLocks noGrp="1"/>
          </p:cNvSpPr>
          <p:nvPr>
            <p:ph type="body"/>
          </p:nvPr>
        </p:nvSpPr>
        <p:spPr>
          <a:xfrm>
            <a:off x="503640" y="3043800"/>
            <a:ext cx="9068760" cy="1568160"/>
          </a:xfrm>
          <a:prstGeom prst="rect">
            <a:avLst/>
          </a:prstGeom>
        </p:spPr>
        <p:txBody>
          <a:bodyPr lIns="0" tIns="0" rIns="0" bIns="0">
            <a:normAutofit/>
          </a:bodyPr>
          <a:lstStyle/>
          <a:p>
            <a:endParaRPr lang="en-US" sz="3200" b="0" strike="noStrike" spc="-1">
              <a:solidFill>
                <a:srgbClr val="7C5A03"/>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3640" y="225720"/>
            <a:ext cx="9068760" cy="946440"/>
          </a:xfrm>
          <a:prstGeom prst="rect">
            <a:avLst/>
          </a:prstGeom>
        </p:spPr>
        <p:txBody>
          <a:bodyPr lIns="0" tIns="0" rIns="0" bIns="0" anchor="ctr">
            <a:noAutofit/>
          </a:bodyPr>
          <a:lstStyle/>
          <a:p>
            <a:pPr algn="ctr"/>
            <a:r>
              <a:rPr lang="en-US" sz="4400" b="0" strike="noStrike" spc="-1">
                <a:solidFill>
                  <a:srgbClr val="7C5A03"/>
                </a:solidFill>
                <a:latin typeface="Arial"/>
              </a:rPr>
              <a:t>Click to edit the title text format</a:t>
            </a:r>
          </a:p>
        </p:txBody>
      </p:sp>
      <p:sp>
        <p:nvSpPr>
          <p:cNvPr id="6" name="PlaceHolder 2"/>
          <p:cNvSpPr>
            <a:spLocks noGrp="1"/>
          </p:cNvSpPr>
          <p:nvPr>
            <p:ph type="body"/>
          </p:nvPr>
        </p:nvSpPr>
        <p:spPr>
          <a:xfrm>
            <a:off x="503640" y="1326240"/>
            <a:ext cx="9068760" cy="3287880"/>
          </a:xfrm>
          <a:prstGeom prst="rect">
            <a:avLst/>
          </a:prstGeom>
        </p:spPr>
        <p:txBody>
          <a:bodyPr lIns="0" tIns="0" rIns="0" bIns="0">
            <a:normAutofit/>
          </a:bodyPr>
          <a:lstStyle/>
          <a:p>
            <a:pPr marL="432000" indent="-324000">
              <a:spcBef>
                <a:spcPts val="1412"/>
              </a:spcBef>
              <a:buClr>
                <a:srgbClr val="000000"/>
              </a:buClr>
              <a:buSzPct val="45000"/>
              <a:buFont typeface="Wingdings" charset="2"/>
              <a:buChar char=""/>
            </a:pPr>
            <a:r>
              <a:rPr lang="en-US" sz="3200" b="0" strike="noStrike" spc="-1">
                <a:solidFill>
                  <a:srgbClr val="7C5A03"/>
                </a:solidFill>
                <a:latin typeface="Arial"/>
              </a:rPr>
              <a:t>Click to edit the outline text format</a:t>
            </a:r>
          </a:p>
          <a:p>
            <a:pPr marL="864000" lvl="1" indent="-324000">
              <a:spcBef>
                <a:spcPts val="1131"/>
              </a:spcBef>
              <a:buClr>
                <a:srgbClr val="000000"/>
              </a:buClr>
              <a:buSzPct val="75000"/>
              <a:buFont typeface="Symbol" charset="2"/>
              <a:buChar char=""/>
            </a:pPr>
            <a:r>
              <a:rPr lang="en-US" sz="2800" b="0" strike="noStrike" spc="-1">
                <a:solidFill>
                  <a:srgbClr val="7C5A03"/>
                </a:solidFill>
                <a:latin typeface="Arial"/>
              </a:rPr>
              <a:t>Second Outline Level</a:t>
            </a:r>
          </a:p>
          <a:p>
            <a:pPr marL="1296000" lvl="2" indent="-288000">
              <a:spcBef>
                <a:spcPts val="848"/>
              </a:spcBef>
              <a:buClr>
                <a:srgbClr val="000000"/>
              </a:buClr>
              <a:buSzPct val="45000"/>
              <a:buFont typeface="Wingdings" charset="2"/>
              <a:buChar char=""/>
            </a:pPr>
            <a:r>
              <a:rPr lang="en-US" sz="2400" b="0" strike="noStrike" spc="-1">
                <a:solidFill>
                  <a:srgbClr val="7C5A03"/>
                </a:solidFill>
                <a:latin typeface="Arial"/>
              </a:rPr>
              <a:t>Third Outline Level</a:t>
            </a:r>
          </a:p>
          <a:p>
            <a:pPr marL="1728000" lvl="3" indent="-216000">
              <a:spcBef>
                <a:spcPts val="564"/>
              </a:spcBef>
              <a:buClr>
                <a:srgbClr val="000000"/>
              </a:buClr>
              <a:buSzPct val="75000"/>
              <a:buFont typeface="Symbol" charset="2"/>
              <a:buChar char=""/>
            </a:pPr>
            <a:r>
              <a:rPr lang="en-US" sz="2000" b="0" strike="noStrike" spc="-1">
                <a:solidFill>
                  <a:srgbClr val="7C5A03"/>
                </a:solidFill>
                <a:latin typeface="Arial"/>
              </a:rPr>
              <a:t>Fourth Outline Level</a:t>
            </a:r>
          </a:p>
          <a:p>
            <a:pPr marL="2160000" lvl="4" indent="-216000">
              <a:spcBef>
                <a:spcPts val="281"/>
              </a:spcBef>
              <a:buClr>
                <a:srgbClr val="000000"/>
              </a:buClr>
              <a:buSzPct val="45000"/>
              <a:buFont typeface="Wingdings" charset="2"/>
              <a:buChar char=""/>
            </a:pPr>
            <a:r>
              <a:rPr lang="en-US" sz="2000" b="0" strike="noStrike" spc="-1">
                <a:solidFill>
                  <a:srgbClr val="7C5A03"/>
                </a:solidFill>
                <a:latin typeface="Arial"/>
              </a:rPr>
              <a:t>Fifth Outline Level</a:t>
            </a:r>
          </a:p>
          <a:p>
            <a:pPr marL="2592000" lvl="5" indent="-216000">
              <a:spcBef>
                <a:spcPts val="281"/>
              </a:spcBef>
              <a:buClr>
                <a:srgbClr val="000000"/>
              </a:buClr>
              <a:buSzPct val="45000"/>
              <a:buFont typeface="Wingdings" charset="2"/>
              <a:buChar char=""/>
            </a:pPr>
            <a:r>
              <a:rPr lang="en-US" sz="2000" b="0" strike="noStrike" spc="-1">
                <a:solidFill>
                  <a:srgbClr val="7C5A03"/>
                </a:solidFill>
                <a:latin typeface="Arial"/>
              </a:rPr>
              <a:t>Sixth Outline Level</a:t>
            </a:r>
          </a:p>
          <a:p>
            <a:pPr marL="3024000" lvl="6" indent="-216000">
              <a:spcBef>
                <a:spcPts val="281"/>
              </a:spcBef>
              <a:buClr>
                <a:srgbClr val="000000"/>
              </a:buClr>
              <a:buSzPct val="45000"/>
              <a:buFont typeface="Wingdings" charset="2"/>
              <a:buChar char=""/>
            </a:pPr>
            <a:r>
              <a:rPr lang="en-US" sz="2000" b="0" strike="noStrike" spc="-1">
                <a:solidFill>
                  <a:srgbClr val="7C5A03"/>
                </a:solidFill>
                <a:latin typeface="Arial"/>
              </a:rPr>
              <a:t>Seventh Outline Level</a:t>
            </a:r>
          </a:p>
        </p:txBody>
      </p:sp>
      <p:sp>
        <p:nvSpPr>
          <p:cNvPr id="2" name="PlaceHolder 3"/>
          <p:cNvSpPr>
            <a:spLocks noGrp="1"/>
          </p:cNvSpPr>
          <p:nvPr>
            <p:ph type="dt"/>
          </p:nvPr>
        </p:nvSpPr>
        <p:spPr>
          <a:xfrm>
            <a:off x="503640" y="5164560"/>
            <a:ext cx="2347560" cy="390600"/>
          </a:xfrm>
          <a:prstGeom prst="rect">
            <a:avLst/>
          </a:prstGeom>
        </p:spPr>
        <p:txBody>
          <a:bodyPr lIns="0" tIns="0" rIns="0" bIns="0">
            <a:noAutofit/>
          </a:bodyPr>
          <a:lstStyle/>
          <a:p>
            <a:r>
              <a:rPr lang="en-US" sz="1400" b="0" strike="noStrike" spc="-1">
                <a:latin typeface="Times New Roman"/>
              </a:rPr>
              <a:t>&lt;date/time&gt;</a:t>
            </a:r>
          </a:p>
        </p:txBody>
      </p:sp>
      <p:sp>
        <p:nvSpPr>
          <p:cNvPr id="3" name="PlaceHolder 4"/>
          <p:cNvSpPr>
            <a:spLocks noGrp="1"/>
          </p:cNvSpPr>
          <p:nvPr>
            <p:ph type="ftr"/>
          </p:nvPr>
        </p:nvSpPr>
        <p:spPr>
          <a:xfrm>
            <a:off x="3445920" y="5164560"/>
            <a:ext cx="3193920" cy="390600"/>
          </a:xfrm>
          <a:prstGeom prst="rect">
            <a:avLst/>
          </a:prstGeom>
        </p:spPr>
        <p:txBody>
          <a:bodyPr lIns="0" tIns="0" rIns="0" bIns="0">
            <a:noAutofit/>
          </a:bodyPr>
          <a:lstStyle/>
          <a:p>
            <a:pPr algn="ctr"/>
            <a:r>
              <a:rPr lang="en-US" sz="1400" b="0" strike="noStrike" spc="-1">
                <a:latin typeface="Times New Roman"/>
              </a:rPr>
              <a:t>&lt;footer&gt;</a:t>
            </a:r>
          </a:p>
        </p:txBody>
      </p:sp>
      <p:sp>
        <p:nvSpPr>
          <p:cNvPr id="4" name="PlaceHolder 5"/>
          <p:cNvSpPr>
            <a:spLocks noGrp="1"/>
          </p:cNvSpPr>
          <p:nvPr>
            <p:ph type="sldNum"/>
          </p:nvPr>
        </p:nvSpPr>
        <p:spPr>
          <a:xfrm>
            <a:off x="7224840" y="5164560"/>
            <a:ext cx="2347560" cy="390600"/>
          </a:xfrm>
          <a:prstGeom prst="rect">
            <a:avLst/>
          </a:prstGeom>
        </p:spPr>
        <p:txBody>
          <a:bodyPr lIns="0" tIns="0" rIns="0" bIns="0">
            <a:noAutofit/>
          </a:bodyPr>
          <a:lstStyle/>
          <a:p>
            <a:pPr algn="r"/>
            <a:fld id="{519D3059-567A-4AAF-9D90-992D333C6882}"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biblia.com/bible/esv/Heb%205.8-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Romanization_of_Greek" TargetMode="External"/><Relationship Id="rId2" Type="http://schemas.openxmlformats.org/officeDocument/2006/relationships/hyperlink" Target="https://en.wikipedia.org/wiki/Greek_language"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en.wikipedia.org/wiki/Literal_transl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219869" y="187506"/>
            <a:ext cx="9653941"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spc="-1" dirty="0">
                <a:solidFill>
                  <a:srgbClr val="000000"/>
                </a:solidFill>
                <a:latin typeface="Georgia"/>
              </a:rPr>
              <a:t> </a:t>
            </a:r>
            <a:r>
              <a:rPr lang="en-US" sz="2800" spc="-1" dirty="0">
                <a:solidFill>
                  <a:srgbClr val="000000"/>
                </a:solidFill>
                <a:latin typeface="Georgia"/>
              </a:rPr>
              <a:t>Untangling the Reformation: History of the Catholic Church</a:t>
            </a:r>
            <a:endParaRPr lang="en-US" sz="2800" b="0" strike="noStrike" spc="-1" dirty="0">
              <a:latin typeface="Arial"/>
            </a:endParaRPr>
          </a:p>
        </p:txBody>
      </p:sp>
      <p:sp>
        <p:nvSpPr>
          <p:cNvPr id="42" name="CustomShape 2"/>
          <p:cNvSpPr/>
          <p:nvPr/>
        </p:nvSpPr>
        <p:spPr>
          <a:xfrm>
            <a:off x="3812400" y="1679400"/>
            <a:ext cx="246888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a:solidFill>
                  <a:srgbClr val="000000"/>
                </a:solidFill>
                <a:latin typeface="Georgia"/>
              </a:rPr>
              <a:t>Early 16</a:t>
            </a:r>
            <a:r>
              <a:rPr lang="en-US" sz="2000" b="0" strike="noStrike" spc="-1" baseline="101000">
                <a:solidFill>
                  <a:srgbClr val="000000"/>
                </a:solidFill>
                <a:latin typeface="Georgia"/>
              </a:rPr>
              <a:t>th</a:t>
            </a:r>
            <a:r>
              <a:rPr lang="en-US" sz="2000" b="0" strike="noStrike" spc="-1">
                <a:solidFill>
                  <a:srgbClr val="000000"/>
                </a:solidFill>
                <a:latin typeface="Georgia"/>
              </a:rPr>
              <a:t> century</a:t>
            </a:r>
            <a:endParaRPr lang="en-US" sz="2000" b="0" strike="noStrike" spc="-1">
              <a:latin typeface="Arial"/>
            </a:endParaRPr>
          </a:p>
        </p:txBody>
      </p:sp>
      <p:pic>
        <p:nvPicPr>
          <p:cNvPr id="2" name="Picture 1">
            <a:extLst>
              <a:ext uri="{FF2B5EF4-FFF2-40B4-BE49-F238E27FC236}">
                <a16:creationId xmlns:a16="http://schemas.microsoft.com/office/drawing/2014/main" id="{12DC4BBB-3AF7-4983-90E5-C615AB281B85}"/>
              </a:ext>
            </a:extLst>
          </p:cNvPr>
          <p:cNvPicPr>
            <a:picLocks noChangeAspect="1"/>
          </p:cNvPicPr>
          <p:nvPr/>
        </p:nvPicPr>
        <p:blipFill>
          <a:blip r:embed="rId2"/>
          <a:stretch>
            <a:fillRect/>
          </a:stretch>
        </p:blipFill>
        <p:spPr>
          <a:xfrm>
            <a:off x="0" y="16471"/>
            <a:ext cx="10077450" cy="5636019"/>
          </a:xfrm>
          <a:prstGeom prst="rect">
            <a:avLst/>
          </a:prstGeom>
        </p:spPr>
      </p:pic>
      <p:sp>
        <p:nvSpPr>
          <p:cNvPr id="5" name="CustomShape 1">
            <a:extLst>
              <a:ext uri="{FF2B5EF4-FFF2-40B4-BE49-F238E27FC236}">
                <a16:creationId xmlns:a16="http://schemas.microsoft.com/office/drawing/2014/main" id="{79C4F23F-8098-4445-BE11-047D96CA2EB1}"/>
              </a:ext>
            </a:extLst>
          </p:cNvPr>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0" name="CustomShape 2">
            <a:extLst>
              <a:ext uri="{FF2B5EF4-FFF2-40B4-BE49-F238E27FC236}">
                <a16:creationId xmlns:a16="http://schemas.microsoft.com/office/drawing/2014/main" id="{58FF6888-1443-4FF5-9C57-26A8B8263AA3}"/>
              </a:ext>
            </a:extLst>
          </p:cNvPr>
          <p:cNvSpPr/>
          <p:nvPr/>
        </p:nvSpPr>
        <p:spPr>
          <a:xfrm>
            <a:off x="2982063" y="1413183"/>
            <a:ext cx="4113324" cy="404043"/>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1" strike="noStrike" spc="-1" dirty="0">
                <a:solidFill>
                  <a:srgbClr val="000000"/>
                </a:solidFill>
                <a:latin typeface="Georgia Pro Black" panose="02040A02050405020203" pitchFamily="18" charset="0"/>
              </a:rPr>
              <a:t>THEME: OBEDIENT FAITH</a:t>
            </a:r>
            <a:endParaRPr lang="en-US" sz="2000" b="1" strike="noStrike" spc="-1" dirty="0">
              <a:latin typeface="Georgia Pro Black" panose="02040A02050405020203" pitchFamily="18" charset="0"/>
            </a:endParaRPr>
          </a:p>
        </p:txBody>
      </p:sp>
      <p:sp>
        <p:nvSpPr>
          <p:cNvPr id="11" name="CustomShape 3">
            <a:extLst>
              <a:ext uri="{FF2B5EF4-FFF2-40B4-BE49-F238E27FC236}">
                <a16:creationId xmlns:a16="http://schemas.microsoft.com/office/drawing/2014/main" id="{3E5DD3C4-E48F-4A85-B759-83DF849F05EE}"/>
              </a:ext>
            </a:extLst>
          </p:cNvPr>
          <p:cNvSpPr/>
          <p:nvPr/>
        </p:nvSpPr>
        <p:spPr>
          <a:xfrm>
            <a:off x="1380600" y="2461704"/>
            <a:ext cx="7315200" cy="1794076"/>
          </a:xfrm>
          <a:custGeom>
            <a:avLst/>
            <a:gdLst/>
            <a:ahLst/>
            <a:cxnLst/>
            <a:rect l="0" t="0" r="r" b="b"/>
            <a:pathLst>
              <a:path w="10701" h="3050">
                <a:moveTo>
                  <a:pt x="508" y="0"/>
                </a:moveTo>
                <a:cubicBezTo>
                  <a:pt x="254" y="0"/>
                  <a:pt x="0" y="254"/>
                  <a:pt x="0" y="508"/>
                </a:cubicBezTo>
                <a:lnTo>
                  <a:pt x="0" y="2540"/>
                </a:lnTo>
                <a:cubicBezTo>
                  <a:pt x="0" y="2794"/>
                  <a:pt x="254" y="3049"/>
                  <a:pt x="508" y="3049"/>
                </a:cubicBezTo>
                <a:lnTo>
                  <a:pt x="10192" y="3049"/>
                </a:lnTo>
                <a:cubicBezTo>
                  <a:pt x="10446" y="3049"/>
                  <a:pt x="10700" y="2794"/>
                  <a:pt x="10700" y="2540"/>
                </a:cubicBezTo>
                <a:lnTo>
                  <a:pt x="10700" y="508"/>
                </a:lnTo>
                <a:cubicBezTo>
                  <a:pt x="10700" y="254"/>
                  <a:pt x="10446" y="0"/>
                  <a:pt x="10192" y="0"/>
                </a:cubicBezTo>
                <a:lnTo>
                  <a:pt x="508"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ctr">
            <a:normAutofit/>
          </a:bodyPr>
          <a:lstStyle/>
          <a:p>
            <a:r>
              <a:rPr lang="en-US" sz="2400" dirty="0">
                <a:solidFill>
                  <a:schemeClr val="accent5">
                    <a:lumMod val="75000"/>
                  </a:schemeClr>
                </a:solidFill>
                <a:latin typeface="Georgia Pro Black" panose="02040A02050405020203" pitchFamily="18" charset="0"/>
              </a:rPr>
              <a:t>Rom 1:5 </a:t>
            </a:r>
            <a:r>
              <a:rPr lang="en-US" sz="2400" dirty="0">
                <a:latin typeface="Georgia Pro Black" panose="02040A02050405020203" pitchFamily="18" charset="0"/>
              </a:rPr>
              <a:t>Through him we received grace and apostleship to call all the Gentiles to the obedience that comes from faith for his name's sake.</a:t>
            </a:r>
            <a:endParaRPr lang="en-US" sz="2400" b="0" strike="noStrike" spc="-1" dirty="0">
              <a:latin typeface="Georgia Pro Black" panose="02040A020504050202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219869" y="187506"/>
            <a:ext cx="9653941"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spc="-1" dirty="0">
                <a:solidFill>
                  <a:srgbClr val="000000"/>
                </a:solidFill>
                <a:latin typeface="Georgia"/>
              </a:rPr>
              <a:t> </a:t>
            </a:r>
            <a:r>
              <a:rPr lang="en-US" sz="2800" spc="-1" dirty="0">
                <a:solidFill>
                  <a:srgbClr val="000000"/>
                </a:solidFill>
                <a:latin typeface="Georgia"/>
              </a:rPr>
              <a:t>Untangling the Reformation: History of the Catholic Church</a:t>
            </a:r>
            <a:endParaRPr lang="en-US" sz="2800" b="0" strike="noStrike" spc="-1" dirty="0">
              <a:latin typeface="Arial"/>
            </a:endParaRPr>
          </a:p>
        </p:txBody>
      </p:sp>
      <p:sp>
        <p:nvSpPr>
          <p:cNvPr id="42" name="CustomShape 2"/>
          <p:cNvSpPr/>
          <p:nvPr/>
        </p:nvSpPr>
        <p:spPr>
          <a:xfrm>
            <a:off x="3812400" y="1679400"/>
            <a:ext cx="246888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a:solidFill>
                  <a:srgbClr val="000000"/>
                </a:solidFill>
                <a:latin typeface="Georgia"/>
              </a:rPr>
              <a:t>Early 16</a:t>
            </a:r>
            <a:r>
              <a:rPr lang="en-US" sz="2000" b="0" strike="noStrike" spc="-1" baseline="101000">
                <a:solidFill>
                  <a:srgbClr val="000000"/>
                </a:solidFill>
                <a:latin typeface="Georgia"/>
              </a:rPr>
              <a:t>th</a:t>
            </a:r>
            <a:r>
              <a:rPr lang="en-US" sz="2000" b="0" strike="noStrike" spc="-1">
                <a:solidFill>
                  <a:srgbClr val="000000"/>
                </a:solidFill>
                <a:latin typeface="Georgia"/>
              </a:rPr>
              <a:t> century</a:t>
            </a:r>
            <a:endParaRPr lang="en-US" sz="2000" b="0" strike="noStrike" spc="-1">
              <a:latin typeface="Arial"/>
            </a:endParaRPr>
          </a:p>
        </p:txBody>
      </p:sp>
      <p:pic>
        <p:nvPicPr>
          <p:cNvPr id="2" name="Picture 1">
            <a:extLst>
              <a:ext uri="{FF2B5EF4-FFF2-40B4-BE49-F238E27FC236}">
                <a16:creationId xmlns:a16="http://schemas.microsoft.com/office/drawing/2014/main" id="{12DC4BBB-3AF7-4983-90E5-C615AB281B85}"/>
              </a:ext>
            </a:extLst>
          </p:cNvPr>
          <p:cNvPicPr>
            <a:picLocks noChangeAspect="1"/>
          </p:cNvPicPr>
          <p:nvPr/>
        </p:nvPicPr>
        <p:blipFill>
          <a:blip r:embed="rId2"/>
          <a:stretch>
            <a:fillRect/>
          </a:stretch>
        </p:blipFill>
        <p:spPr>
          <a:xfrm>
            <a:off x="0" y="16471"/>
            <a:ext cx="10077450" cy="5636019"/>
          </a:xfrm>
          <a:prstGeom prst="rect">
            <a:avLst/>
          </a:prstGeom>
        </p:spPr>
      </p:pic>
      <p:sp>
        <p:nvSpPr>
          <p:cNvPr id="5" name="CustomShape 1">
            <a:extLst>
              <a:ext uri="{FF2B5EF4-FFF2-40B4-BE49-F238E27FC236}">
                <a16:creationId xmlns:a16="http://schemas.microsoft.com/office/drawing/2014/main" id="{79C4F23F-8098-4445-BE11-047D96CA2EB1}"/>
              </a:ext>
            </a:extLst>
          </p:cNvPr>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1" name="CustomShape 3">
            <a:extLst>
              <a:ext uri="{FF2B5EF4-FFF2-40B4-BE49-F238E27FC236}">
                <a16:creationId xmlns:a16="http://schemas.microsoft.com/office/drawing/2014/main" id="{3E5DD3C4-E48F-4A85-B759-83DF849F05EE}"/>
              </a:ext>
            </a:extLst>
          </p:cNvPr>
          <p:cNvSpPr/>
          <p:nvPr/>
        </p:nvSpPr>
        <p:spPr>
          <a:xfrm>
            <a:off x="253158" y="2103120"/>
            <a:ext cx="9570083" cy="2161100"/>
          </a:xfrm>
          <a:custGeom>
            <a:avLst/>
            <a:gdLst/>
            <a:ahLst/>
            <a:cxnLst/>
            <a:rect l="0" t="0" r="r" b="b"/>
            <a:pathLst>
              <a:path w="10701" h="3050">
                <a:moveTo>
                  <a:pt x="508" y="0"/>
                </a:moveTo>
                <a:cubicBezTo>
                  <a:pt x="254" y="0"/>
                  <a:pt x="0" y="254"/>
                  <a:pt x="0" y="508"/>
                </a:cubicBezTo>
                <a:lnTo>
                  <a:pt x="0" y="2540"/>
                </a:lnTo>
                <a:cubicBezTo>
                  <a:pt x="0" y="2794"/>
                  <a:pt x="254" y="3049"/>
                  <a:pt x="508" y="3049"/>
                </a:cubicBezTo>
                <a:lnTo>
                  <a:pt x="10192" y="3049"/>
                </a:lnTo>
                <a:cubicBezTo>
                  <a:pt x="10446" y="3049"/>
                  <a:pt x="10700" y="2794"/>
                  <a:pt x="10700" y="2540"/>
                </a:cubicBezTo>
                <a:lnTo>
                  <a:pt x="10700" y="508"/>
                </a:lnTo>
                <a:cubicBezTo>
                  <a:pt x="10700" y="254"/>
                  <a:pt x="10446" y="0"/>
                  <a:pt x="10192" y="0"/>
                </a:cubicBezTo>
                <a:lnTo>
                  <a:pt x="508"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ctr">
            <a:normAutofit/>
          </a:bodyPr>
          <a:lstStyle/>
          <a:p>
            <a:r>
              <a:rPr lang="en-US" sz="2000" b="0" strike="noStrike" spc="-1" dirty="0">
                <a:latin typeface="Georgia Pro Black" panose="02040A02050405020203" pitchFamily="18" charset="0"/>
              </a:rPr>
              <a:t>T</a:t>
            </a:r>
            <a:r>
              <a:rPr lang="en-US" sz="2000" b="0" strike="noStrike" spc="-1" dirty="0">
                <a:latin typeface="Georgia Pro" panose="02040502050405020303" pitchFamily="18" charset="0"/>
              </a:rPr>
              <a:t>otal depravity		      Man is incapable of playing any role in his salvation</a:t>
            </a:r>
          </a:p>
          <a:p>
            <a:r>
              <a:rPr lang="en-US" sz="2000" b="1" spc="-1" dirty="0">
                <a:latin typeface="Georgia Pro" panose="02040502050405020303" pitchFamily="18" charset="0"/>
              </a:rPr>
              <a:t>U</a:t>
            </a:r>
            <a:r>
              <a:rPr lang="en-US" sz="2000" spc="-1" dirty="0">
                <a:latin typeface="Georgia Pro" panose="02040502050405020303" pitchFamily="18" charset="0"/>
              </a:rPr>
              <a:t>nconditional election	      Nothing man does influence’s God’s election</a:t>
            </a:r>
          </a:p>
          <a:p>
            <a:r>
              <a:rPr lang="en-US" sz="2000" b="1" strike="noStrike" spc="-1" dirty="0">
                <a:latin typeface="Georgia Pro" panose="02040502050405020303" pitchFamily="18" charset="0"/>
              </a:rPr>
              <a:t>L</a:t>
            </a:r>
            <a:r>
              <a:rPr lang="en-US" sz="2000" spc="-1" dirty="0">
                <a:latin typeface="Georgia Pro" panose="02040502050405020303" pitchFamily="18" charset="0"/>
              </a:rPr>
              <a:t>imited Atonement	      The sacrifice of Jesus was only for the elect</a:t>
            </a:r>
          </a:p>
          <a:p>
            <a:r>
              <a:rPr lang="en-US" sz="2000" b="1" strike="noStrike" spc="-1" dirty="0">
                <a:latin typeface="Georgia Pro" panose="02040502050405020303" pitchFamily="18" charset="0"/>
              </a:rPr>
              <a:t>I</a:t>
            </a:r>
            <a:r>
              <a:rPr lang="en-US" sz="2000" strike="noStrike" spc="-1" dirty="0">
                <a:latin typeface="Georgia Pro" panose="02040502050405020303" pitchFamily="18" charset="0"/>
              </a:rPr>
              <a:t>rresi</a:t>
            </a:r>
            <a:r>
              <a:rPr lang="en-US" sz="2000" spc="-1" dirty="0">
                <a:latin typeface="Georgia Pro" panose="02040502050405020303" pitchFamily="18" charset="0"/>
              </a:rPr>
              <a:t>stible Grace	      It is impossible to reject God’s grace</a:t>
            </a:r>
          </a:p>
          <a:p>
            <a:r>
              <a:rPr lang="en-US" sz="2000" b="1" spc="-1" dirty="0">
                <a:latin typeface="Georgia Pro" panose="02040502050405020303" pitchFamily="18" charset="0"/>
              </a:rPr>
              <a:t>P</a:t>
            </a:r>
            <a:r>
              <a:rPr lang="en-US" sz="2000" spc="-1" dirty="0">
                <a:latin typeface="Georgia Pro" panose="02040502050405020303" pitchFamily="18" charset="0"/>
              </a:rPr>
              <a:t>reservation of the saints</a:t>
            </a:r>
            <a:r>
              <a:rPr lang="en-US" sz="2000" b="0" strike="noStrike" spc="-1" dirty="0">
                <a:latin typeface="Georgia Pro" panose="02040502050405020303" pitchFamily="18" charset="0"/>
              </a:rPr>
              <a:t>    The elect cannot fall away</a:t>
            </a:r>
            <a:endParaRPr lang="en-US" sz="2000" b="0" strike="noStrike" spc="-1" dirty="0">
              <a:latin typeface="Georgia Pro Black" panose="02040A02050405020203" pitchFamily="18" charset="0"/>
            </a:endParaRPr>
          </a:p>
        </p:txBody>
      </p:sp>
    </p:spTree>
    <p:extLst>
      <p:ext uri="{BB962C8B-B14F-4D97-AF65-F5344CB8AC3E}">
        <p14:creationId xmlns:p14="http://schemas.microsoft.com/office/powerpoint/2010/main" val="1360010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CBEEE-CF57-48D3-A25E-9DE49B085D6A}"/>
              </a:ext>
            </a:extLst>
          </p:cNvPr>
          <p:cNvPicPr>
            <a:picLocks noChangeAspect="1"/>
          </p:cNvPicPr>
          <p:nvPr/>
        </p:nvPicPr>
        <p:blipFill>
          <a:blip r:embed="rId3"/>
          <a:stretch>
            <a:fillRect/>
          </a:stretch>
        </p:blipFill>
        <p:spPr>
          <a:xfrm>
            <a:off x="4786954" y="750070"/>
            <a:ext cx="4779955" cy="4861186"/>
          </a:xfrm>
          <a:prstGeom prst="rect">
            <a:avLst/>
          </a:prstGeom>
        </p:spPr>
      </p:pic>
      <p:sp>
        <p:nvSpPr>
          <p:cNvPr id="11" name="CustomShape 1">
            <a:extLst>
              <a:ext uri="{FF2B5EF4-FFF2-40B4-BE49-F238E27FC236}">
                <a16:creationId xmlns:a16="http://schemas.microsoft.com/office/drawing/2014/main" id="{72D4B63F-1326-469F-B758-3400577E992F}"/>
              </a:ext>
            </a:extLst>
          </p:cNvPr>
          <p:cNvSpPr/>
          <p:nvPr/>
        </p:nvSpPr>
        <p:spPr>
          <a:xfrm>
            <a:off x="264575" y="868406"/>
            <a:ext cx="2274992" cy="2239542"/>
          </a:xfrm>
          <a:prstGeom prst="ellipse">
            <a:avLst/>
          </a:prstGeom>
          <a:solidFill>
            <a:srgbClr val="262626"/>
          </a:solidFill>
          <a:ln w="174625" cmpd="thinThick">
            <a:solidFill>
              <a:srgbClr val="262626"/>
            </a:solidFill>
          </a:ln>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gn="ctr">
              <a:lnSpc>
                <a:spcPct val="90000"/>
              </a:lnSpc>
              <a:spcBef>
                <a:spcPct val="0"/>
              </a:spcBef>
              <a:spcAft>
                <a:spcPts val="600"/>
              </a:spcAft>
            </a:pPr>
            <a:r>
              <a:rPr lang="en-US" sz="2100" b="0" strike="noStrike" kern="1200" spc="-1" dirty="0">
                <a:solidFill>
                  <a:srgbClr val="FFFFFF"/>
                </a:solidFill>
                <a:latin typeface="+mj-lt"/>
                <a:ea typeface="+mj-ea"/>
                <a:cs typeface="+mj-cs"/>
              </a:rPr>
              <a:t>Why Does All of This Matter?</a:t>
            </a:r>
          </a:p>
        </p:txBody>
      </p:sp>
      <p:sp>
        <p:nvSpPr>
          <p:cNvPr id="12" name="CustomShape 1">
            <a:extLst>
              <a:ext uri="{FF2B5EF4-FFF2-40B4-BE49-F238E27FC236}">
                <a16:creationId xmlns:a16="http://schemas.microsoft.com/office/drawing/2014/main" id="{83A1DBC8-F09A-459A-8CA2-8E44A8D2240E}"/>
              </a:ext>
            </a:extLst>
          </p:cNvPr>
          <p:cNvSpPr/>
          <p:nvPr/>
        </p:nvSpPr>
        <p:spPr>
          <a:xfrm>
            <a:off x="2114935" y="3180663"/>
            <a:ext cx="2274992" cy="2239542"/>
          </a:xfrm>
          <a:prstGeom prst="ellipse">
            <a:avLst/>
          </a:prstGeom>
          <a:solidFill>
            <a:srgbClr val="262626"/>
          </a:solidFill>
          <a:ln w="174625" cmpd="thinThick">
            <a:solidFill>
              <a:srgbClr val="262626"/>
            </a:solidFill>
          </a:ln>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gn="ctr">
              <a:lnSpc>
                <a:spcPct val="90000"/>
              </a:lnSpc>
              <a:spcBef>
                <a:spcPct val="0"/>
              </a:spcBef>
              <a:spcAft>
                <a:spcPts val="600"/>
              </a:spcAft>
            </a:pPr>
            <a:r>
              <a:rPr lang="en-US" sz="2100" b="0" strike="noStrike" kern="1200" spc="-1" dirty="0">
                <a:solidFill>
                  <a:srgbClr val="FFFFFF"/>
                </a:solidFill>
                <a:latin typeface="+mj-lt"/>
                <a:ea typeface="+mj-ea"/>
                <a:cs typeface="+mj-cs"/>
              </a:rPr>
              <a:t>Where Did You Fall Into This?</a:t>
            </a:r>
          </a:p>
        </p:txBody>
      </p:sp>
      <p:sp>
        <p:nvSpPr>
          <p:cNvPr id="14" name="CustomShape 1">
            <a:extLst>
              <a:ext uri="{FF2B5EF4-FFF2-40B4-BE49-F238E27FC236}">
                <a16:creationId xmlns:a16="http://schemas.microsoft.com/office/drawing/2014/main" id="{9875A9BB-5383-4AF6-8F3C-E40B1B067EA4}"/>
              </a:ext>
            </a:extLst>
          </p:cNvPr>
          <p:cNvSpPr/>
          <p:nvPr/>
        </p:nvSpPr>
        <p:spPr>
          <a:xfrm>
            <a:off x="1701720" y="72180"/>
            <a:ext cx="6672960" cy="594535"/>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dirty="0">
                <a:solidFill>
                  <a:srgbClr val="000000"/>
                </a:solidFill>
                <a:latin typeface="Georgia"/>
              </a:rPr>
              <a:t>Untangling The Reformation</a:t>
            </a:r>
            <a:endParaRPr lang="en-US" sz="3600" b="0" strike="noStrike" spc="-1" dirty="0">
              <a:latin typeface="Arial"/>
            </a:endParaRPr>
          </a:p>
        </p:txBody>
      </p:sp>
    </p:spTree>
    <p:extLst>
      <p:ext uri="{BB962C8B-B14F-4D97-AF65-F5344CB8AC3E}">
        <p14:creationId xmlns:p14="http://schemas.microsoft.com/office/powerpoint/2010/main" val="3064092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i="1" strike="noStrike" spc="-1" dirty="0">
                <a:solidFill>
                  <a:srgbClr val="000000"/>
                </a:solidFill>
                <a:latin typeface="Georgia"/>
              </a:rPr>
              <a:t>U</a:t>
            </a:r>
            <a:r>
              <a:rPr lang="en-US" sz="2800" b="0" i="1" strike="noStrike" spc="-1" dirty="0">
                <a:solidFill>
                  <a:srgbClr val="000000"/>
                </a:solidFill>
                <a:latin typeface="Georgia"/>
              </a:rPr>
              <a:t>nconditional Election</a:t>
            </a:r>
          </a:p>
          <a:p>
            <a:pPr algn="ctr"/>
            <a:r>
              <a:rPr lang="en-US" sz="2800" b="0" i="1" strike="noStrike" spc="-1" dirty="0">
                <a:solidFill>
                  <a:srgbClr val="000000"/>
                </a:solidFill>
                <a:latin typeface="Georgia"/>
              </a:rPr>
              <a:t>(Predestination)</a:t>
            </a:r>
            <a:endParaRPr lang="en-US" sz="2800" b="0" i="1" strike="noStrike" spc="-1" dirty="0">
              <a:latin typeface="Arial"/>
            </a:endParaRPr>
          </a:p>
        </p:txBody>
      </p:sp>
      <p:sp>
        <p:nvSpPr>
          <p:cNvPr id="5" name="CustomShape 3">
            <a:extLst>
              <a:ext uri="{FF2B5EF4-FFF2-40B4-BE49-F238E27FC236}">
                <a16:creationId xmlns:a16="http://schemas.microsoft.com/office/drawing/2014/main" id="{1269A3FA-198D-4C03-8B0B-644F145D1F48}"/>
              </a:ext>
            </a:extLst>
          </p:cNvPr>
          <p:cNvSpPr/>
          <p:nvPr/>
        </p:nvSpPr>
        <p:spPr>
          <a:xfrm>
            <a:off x="1575049" y="2759238"/>
            <a:ext cx="7315200" cy="921876"/>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i="1" dirty="0"/>
              <a:t>“By the decree of God, for the manifestation of His glory, some men and angels are predestinated unto everlasting life, and other foreordained to everlasting death” (Article III).</a:t>
            </a:r>
            <a:endParaRPr lang="en-US" sz="1400" b="0" i="1" strike="noStrike" spc="-1" dirty="0">
              <a:latin typeface="Arial"/>
            </a:endParaRPr>
          </a:p>
        </p:txBody>
      </p:sp>
    </p:spTree>
    <p:extLst>
      <p:ext uri="{BB962C8B-B14F-4D97-AF65-F5344CB8AC3E}">
        <p14:creationId xmlns:p14="http://schemas.microsoft.com/office/powerpoint/2010/main" val="223751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i="1" strike="noStrike" spc="-1" dirty="0">
                <a:solidFill>
                  <a:srgbClr val="000000"/>
                </a:solidFill>
                <a:latin typeface="Georgia"/>
              </a:rPr>
              <a:t>U</a:t>
            </a:r>
            <a:r>
              <a:rPr lang="en-US" sz="2800" b="0" i="1" strike="noStrike" spc="-1" dirty="0">
                <a:solidFill>
                  <a:srgbClr val="000000"/>
                </a:solidFill>
                <a:latin typeface="Georgia"/>
              </a:rPr>
              <a:t>nconditional Election</a:t>
            </a:r>
          </a:p>
          <a:p>
            <a:pPr algn="ctr"/>
            <a:r>
              <a:rPr lang="en-US" sz="2800" b="0" i="1" strike="noStrike" spc="-1" dirty="0">
                <a:solidFill>
                  <a:srgbClr val="000000"/>
                </a:solidFill>
                <a:latin typeface="Georgia"/>
              </a:rPr>
              <a:t>(Predestination)</a:t>
            </a:r>
            <a:endParaRPr lang="en-US" sz="2800" b="0" i="1" strike="noStrike" spc="-1" dirty="0">
              <a:latin typeface="Arial"/>
            </a:endParaRPr>
          </a:p>
        </p:txBody>
      </p:sp>
      <p:sp>
        <p:nvSpPr>
          <p:cNvPr id="5" name="CustomShape 3">
            <a:extLst>
              <a:ext uri="{FF2B5EF4-FFF2-40B4-BE49-F238E27FC236}">
                <a16:creationId xmlns:a16="http://schemas.microsoft.com/office/drawing/2014/main" id="{1269A3FA-198D-4C03-8B0B-644F145D1F48}"/>
              </a:ext>
            </a:extLst>
          </p:cNvPr>
          <p:cNvSpPr/>
          <p:nvPr/>
        </p:nvSpPr>
        <p:spPr>
          <a:xfrm>
            <a:off x="1575049" y="2405295"/>
            <a:ext cx="7315200" cy="1629762"/>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0" strike="noStrike" spc="-1" dirty="0">
                <a:solidFill>
                  <a:srgbClr val="000000"/>
                </a:solidFill>
                <a:latin typeface="Georgia"/>
                <a:ea typeface="Doulos SIL"/>
              </a:rPr>
              <a:t>Ephesians 1:4-5	</a:t>
            </a:r>
            <a:endParaRPr lang="en-US" sz="2000" b="0" strike="noStrike" spc="-1" dirty="0">
              <a:latin typeface="Arial"/>
            </a:endParaRPr>
          </a:p>
          <a:p>
            <a:r>
              <a:rPr lang="en-US" sz="2000" i="1" spc="-1" dirty="0">
                <a:solidFill>
                  <a:srgbClr val="000000"/>
                </a:solidFill>
                <a:latin typeface="Georgia"/>
              </a:rPr>
              <a:t>“For he chose us in Him before the creation of the world to be holy and blameless in his sight. In love he predestined us for adoption to sonship through Jesus Christ, in accordance with his pleasure and will…”</a:t>
            </a:r>
            <a:endParaRPr lang="en-US" sz="1400" b="0" i="1" strike="noStrike" spc="-1" dirty="0">
              <a:latin typeface="Arial"/>
            </a:endParaRPr>
          </a:p>
        </p:txBody>
      </p:sp>
    </p:spTree>
    <p:extLst>
      <p:ext uri="{BB962C8B-B14F-4D97-AF65-F5344CB8AC3E}">
        <p14:creationId xmlns:p14="http://schemas.microsoft.com/office/powerpoint/2010/main" val="362111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i="1" strike="noStrike" spc="-1" dirty="0">
                <a:solidFill>
                  <a:srgbClr val="000000"/>
                </a:solidFill>
                <a:latin typeface="Georgia"/>
              </a:rPr>
              <a:t>U</a:t>
            </a:r>
            <a:r>
              <a:rPr lang="en-US" sz="2800" b="0" i="1" strike="noStrike" spc="-1" dirty="0">
                <a:solidFill>
                  <a:srgbClr val="000000"/>
                </a:solidFill>
                <a:latin typeface="Georgia"/>
              </a:rPr>
              <a:t>nconditional Election</a:t>
            </a:r>
          </a:p>
          <a:p>
            <a:pPr algn="ctr"/>
            <a:r>
              <a:rPr lang="en-US" sz="2800" b="0" i="1" strike="noStrike" spc="-1" dirty="0">
                <a:solidFill>
                  <a:srgbClr val="000000"/>
                </a:solidFill>
                <a:latin typeface="Georgia"/>
              </a:rPr>
              <a:t>(Predestination)</a:t>
            </a:r>
            <a:endParaRPr lang="en-US" sz="2800" b="0" i="1" strike="noStrike" spc="-1" dirty="0">
              <a:latin typeface="Arial"/>
            </a:endParaRPr>
          </a:p>
        </p:txBody>
      </p:sp>
      <p:sp>
        <p:nvSpPr>
          <p:cNvPr id="5" name="CustomShape 3">
            <a:extLst>
              <a:ext uri="{FF2B5EF4-FFF2-40B4-BE49-F238E27FC236}">
                <a16:creationId xmlns:a16="http://schemas.microsoft.com/office/drawing/2014/main" id="{1269A3FA-198D-4C03-8B0B-644F145D1F48}"/>
              </a:ext>
            </a:extLst>
          </p:cNvPr>
          <p:cNvSpPr/>
          <p:nvPr/>
        </p:nvSpPr>
        <p:spPr>
          <a:xfrm>
            <a:off x="1575049" y="2259038"/>
            <a:ext cx="7315200" cy="2799313"/>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i="1" baseline="30000" dirty="0"/>
              <a:t>4 ”</a:t>
            </a:r>
            <a:r>
              <a:rPr lang="en-US" i="1" dirty="0"/>
              <a:t>For he </a:t>
            </a:r>
            <a:r>
              <a:rPr lang="en-US" b="1" i="1" dirty="0"/>
              <a:t>chose us </a:t>
            </a:r>
            <a:r>
              <a:rPr lang="en-US" i="1" dirty="0"/>
              <a:t>(</a:t>
            </a:r>
            <a:r>
              <a:rPr lang="en-US" i="1" dirty="0">
                <a:highlight>
                  <a:srgbClr val="FFFF00"/>
                </a:highlight>
              </a:rPr>
              <a:t>who is this “us”?</a:t>
            </a:r>
            <a:r>
              <a:rPr lang="en-US" i="1" dirty="0"/>
              <a:t>) </a:t>
            </a:r>
            <a:r>
              <a:rPr lang="en-US" b="1" i="1" dirty="0"/>
              <a:t>in Him</a:t>
            </a:r>
            <a:r>
              <a:rPr lang="en-US" i="1" dirty="0"/>
              <a:t> (</a:t>
            </a:r>
            <a:r>
              <a:rPr lang="en-US" i="1" dirty="0">
                <a:highlight>
                  <a:srgbClr val="FFFF00"/>
                </a:highlight>
              </a:rPr>
              <a:t>it is those who would be IN HIM</a:t>
            </a:r>
            <a:r>
              <a:rPr lang="en-US" i="1" dirty="0"/>
              <a:t>) </a:t>
            </a:r>
            <a:r>
              <a:rPr lang="en-US" b="1" i="1" dirty="0"/>
              <a:t>before the creation of the world</a:t>
            </a:r>
            <a:r>
              <a:rPr lang="en-US" i="1" dirty="0"/>
              <a:t> </a:t>
            </a:r>
            <a:r>
              <a:rPr lang="en-US" b="1" i="1" dirty="0"/>
              <a:t>to be holy </a:t>
            </a:r>
            <a:r>
              <a:rPr lang="en-US" i="1" dirty="0"/>
              <a:t>and </a:t>
            </a:r>
            <a:r>
              <a:rPr lang="en-US" b="1" i="1" dirty="0"/>
              <a:t>blameless </a:t>
            </a:r>
            <a:r>
              <a:rPr lang="en-US" i="1" dirty="0"/>
              <a:t>in his sight. I</a:t>
            </a:r>
            <a:r>
              <a:rPr lang="en-US" b="1" i="1" dirty="0"/>
              <a:t>n love</a:t>
            </a:r>
            <a:r>
              <a:rPr lang="en-US" i="1" dirty="0"/>
              <a:t> (</a:t>
            </a:r>
            <a:r>
              <a:rPr lang="en-US" i="1" dirty="0">
                <a:highlight>
                  <a:srgbClr val="FFFF00"/>
                </a:highlight>
              </a:rPr>
              <a:t>so the same chosen before the creation of the world are the same Christians who would walk IN HIM in HOLINESS WITHOUT BLAME IN LOVE</a:t>
            </a:r>
            <a:r>
              <a:rPr lang="en-US" i="1" dirty="0"/>
              <a:t>) </a:t>
            </a:r>
          </a:p>
          <a:p>
            <a:r>
              <a:rPr lang="en-US" i="1" baseline="30000" dirty="0"/>
              <a:t>5 </a:t>
            </a:r>
            <a:r>
              <a:rPr lang="en-US" i="1" dirty="0"/>
              <a:t>he </a:t>
            </a:r>
            <a:r>
              <a:rPr lang="en-US" b="1" i="1" dirty="0"/>
              <a:t>predestinated</a:t>
            </a:r>
            <a:r>
              <a:rPr lang="en-US" i="1" dirty="0"/>
              <a:t> </a:t>
            </a:r>
            <a:r>
              <a:rPr lang="en-US" b="1" i="1" dirty="0"/>
              <a:t>us for</a:t>
            </a:r>
            <a:r>
              <a:rPr lang="en-US" i="1" dirty="0"/>
              <a:t> (</a:t>
            </a:r>
            <a:r>
              <a:rPr lang="en-US" i="1" dirty="0">
                <a:highlight>
                  <a:srgbClr val="FFFF00"/>
                </a:highlight>
              </a:rPr>
              <a:t>for what?</a:t>
            </a:r>
            <a:r>
              <a:rPr lang="en-US" i="1" dirty="0"/>
              <a:t>) </a:t>
            </a:r>
            <a:r>
              <a:rPr lang="en-US" b="1" i="1" dirty="0"/>
              <a:t>the adoption to sonship</a:t>
            </a:r>
            <a:r>
              <a:rPr lang="en-US" i="1" dirty="0"/>
              <a:t> (</a:t>
            </a:r>
            <a:r>
              <a:rPr lang="en-US" i="1" dirty="0">
                <a:highlight>
                  <a:srgbClr val="FFFF00"/>
                </a:highlight>
              </a:rPr>
              <a:t>HOW?</a:t>
            </a:r>
            <a:r>
              <a:rPr lang="en-US" i="1" dirty="0"/>
              <a:t>) </a:t>
            </a:r>
            <a:r>
              <a:rPr lang="en-US" b="1" i="1" dirty="0"/>
              <a:t>THROUGH JESUS CHRIST</a:t>
            </a:r>
            <a:r>
              <a:rPr lang="en-US" i="1" dirty="0"/>
              <a:t> (</a:t>
            </a:r>
            <a:r>
              <a:rPr lang="en-US" i="1" dirty="0">
                <a:highlight>
                  <a:srgbClr val="FFFF00"/>
                </a:highlight>
              </a:rPr>
              <a:t>same concept: we are adopted as children if we live BY Jesus Christ</a:t>
            </a:r>
            <a:r>
              <a:rPr lang="en-US" i="1" dirty="0"/>
              <a:t>) in </a:t>
            </a:r>
            <a:r>
              <a:rPr lang="en-US" b="1" i="1" dirty="0"/>
              <a:t>accordance</a:t>
            </a:r>
            <a:r>
              <a:rPr lang="en-US" i="1" dirty="0"/>
              <a:t> with his pleasure and will…”</a:t>
            </a:r>
          </a:p>
          <a:p>
            <a:r>
              <a:rPr lang="en-US" sz="1400" b="0" i="1" strike="noStrike" spc="-1" dirty="0">
                <a:latin typeface="Arial"/>
              </a:rPr>
              <a:t>	-Eternalcall.com</a:t>
            </a:r>
          </a:p>
        </p:txBody>
      </p:sp>
    </p:spTree>
    <p:extLst>
      <p:ext uri="{BB962C8B-B14F-4D97-AF65-F5344CB8AC3E}">
        <p14:creationId xmlns:p14="http://schemas.microsoft.com/office/powerpoint/2010/main" val="207472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i="1" strike="noStrike" spc="-1" dirty="0">
                <a:solidFill>
                  <a:srgbClr val="000000"/>
                </a:solidFill>
                <a:latin typeface="Georgia"/>
              </a:rPr>
              <a:t>U</a:t>
            </a:r>
            <a:r>
              <a:rPr lang="en-US" sz="2800" b="0" i="1" strike="noStrike" spc="-1" dirty="0">
                <a:solidFill>
                  <a:srgbClr val="000000"/>
                </a:solidFill>
                <a:latin typeface="Georgia"/>
              </a:rPr>
              <a:t>nconditional Election</a:t>
            </a:r>
          </a:p>
          <a:p>
            <a:pPr algn="ctr"/>
            <a:r>
              <a:rPr lang="en-US" sz="2800" b="0" i="1" strike="noStrike" spc="-1" dirty="0">
                <a:solidFill>
                  <a:srgbClr val="000000"/>
                </a:solidFill>
                <a:latin typeface="Georgia"/>
              </a:rPr>
              <a:t>(Predestination)</a:t>
            </a:r>
            <a:endParaRPr lang="en-US" sz="2800" b="0" i="1" strike="noStrike" spc="-1" dirty="0">
              <a:latin typeface="Arial"/>
            </a:endParaRPr>
          </a:p>
        </p:txBody>
      </p:sp>
      <p:sp>
        <p:nvSpPr>
          <p:cNvPr id="5" name="CustomShape 3">
            <a:extLst>
              <a:ext uri="{FF2B5EF4-FFF2-40B4-BE49-F238E27FC236}">
                <a16:creationId xmlns:a16="http://schemas.microsoft.com/office/drawing/2014/main" id="{1269A3FA-198D-4C03-8B0B-644F145D1F48}"/>
              </a:ext>
            </a:extLst>
          </p:cNvPr>
          <p:cNvSpPr/>
          <p:nvPr/>
        </p:nvSpPr>
        <p:spPr>
          <a:xfrm>
            <a:off x="1575049" y="2094526"/>
            <a:ext cx="7315200" cy="2922423"/>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800" i="1" spc="-1" dirty="0">
                <a:latin typeface="Arial"/>
              </a:rPr>
              <a:t>God predestined the class of people (not individuals) would follow the PREDESTINED WAY to salvation by saving those who:</a:t>
            </a:r>
          </a:p>
          <a:p>
            <a:pPr marL="285750" indent="-285750">
              <a:buFont typeface="Arial" panose="020B0604020202020204" pitchFamily="34" charset="0"/>
              <a:buChar char="•"/>
            </a:pPr>
            <a:r>
              <a:rPr lang="en-US" dirty="0"/>
              <a:t>would believe in His Son Jesus for the forgiveness of sins</a:t>
            </a:r>
          </a:p>
          <a:p>
            <a:pPr marL="285750" indent="-285750">
              <a:buFont typeface="Arial" panose="020B0604020202020204" pitchFamily="34" charset="0"/>
              <a:buChar char="•"/>
            </a:pPr>
            <a:r>
              <a:rPr lang="en-US" dirty="0"/>
              <a:t>would be IN HIM</a:t>
            </a:r>
          </a:p>
          <a:p>
            <a:pPr marL="285750" indent="-285750">
              <a:buFont typeface="Arial" panose="020B0604020202020204" pitchFamily="34" charset="0"/>
              <a:buChar char="•"/>
            </a:pPr>
            <a:r>
              <a:rPr lang="en-US" dirty="0"/>
              <a:t>would live in Holiness and without blame</a:t>
            </a:r>
          </a:p>
          <a:p>
            <a:pPr marL="285750" indent="-285750">
              <a:buFont typeface="Arial" panose="020B0604020202020204" pitchFamily="34" charset="0"/>
              <a:buChar char="•"/>
            </a:pPr>
            <a:r>
              <a:rPr lang="en-US" dirty="0"/>
              <a:t>would be IN LOVE (God IS love)</a:t>
            </a:r>
          </a:p>
          <a:p>
            <a:endParaRPr lang="en-US" sz="2800" b="0" i="1" strike="noStrike" spc="-1" dirty="0">
              <a:latin typeface="Arial"/>
            </a:endParaRPr>
          </a:p>
        </p:txBody>
      </p:sp>
    </p:spTree>
    <p:extLst>
      <p:ext uri="{BB962C8B-B14F-4D97-AF65-F5344CB8AC3E}">
        <p14:creationId xmlns:p14="http://schemas.microsoft.com/office/powerpoint/2010/main" val="311820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i="1" strike="noStrike" spc="-1" dirty="0">
                <a:solidFill>
                  <a:srgbClr val="000000"/>
                </a:solidFill>
                <a:latin typeface="Georgia"/>
              </a:rPr>
              <a:t>U</a:t>
            </a:r>
            <a:r>
              <a:rPr lang="en-US" sz="2800" b="0" i="1" strike="noStrike" spc="-1" dirty="0">
                <a:solidFill>
                  <a:srgbClr val="000000"/>
                </a:solidFill>
                <a:latin typeface="Georgia"/>
              </a:rPr>
              <a:t>nconditional Election</a:t>
            </a:r>
          </a:p>
          <a:p>
            <a:pPr algn="ctr"/>
            <a:r>
              <a:rPr lang="en-US" sz="2800" b="0" i="1" strike="noStrike" spc="-1" dirty="0">
                <a:solidFill>
                  <a:srgbClr val="000000"/>
                </a:solidFill>
                <a:latin typeface="Georgia"/>
              </a:rPr>
              <a:t>(Predestination)</a:t>
            </a:r>
            <a:endParaRPr lang="en-US" sz="2800" b="0" i="1" strike="noStrike" spc="-1" dirty="0">
              <a:latin typeface="Arial"/>
            </a:endParaRPr>
          </a:p>
        </p:txBody>
      </p:sp>
      <p:sp>
        <p:nvSpPr>
          <p:cNvPr id="5" name="CustomShape 3">
            <a:extLst>
              <a:ext uri="{FF2B5EF4-FFF2-40B4-BE49-F238E27FC236}">
                <a16:creationId xmlns:a16="http://schemas.microsoft.com/office/drawing/2014/main" id="{1269A3FA-198D-4C03-8B0B-644F145D1F48}"/>
              </a:ext>
            </a:extLst>
          </p:cNvPr>
          <p:cNvSpPr/>
          <p:nvPr/>
        </p:nvSpPr>
        <p:spPr>
          <a:xfrm>
            <a:off x="1575049" y="2740856"/>
            <a:ext cx="7315200" cy="1629762"/>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dirty="0"/>
              <a:t>Which class of persons? It is those who </a:t>
            </a:r>
            <a:r>
              <a:rPr lang="en-US" b="1" dirty="0"/>
              <a:t>willingly</a:t>
            </a:r>
            <a:r>
              <a:rPr lang="en-US" dirty="0"/>
              <a:t> submit to the foreknown God’s plan of salvation and redemption, which involves believing and obeying Jesus Christ (</a:t>
            </a:r>
            <a:r>
              <a:rPr lang="en-US" u="sng" dirty="0">
                <a:hlinkClick r:id="rId3"/>
              </a:rPr>
              <a:t>Hebrews 5:8-9</a:t>
            </a:r>
            <a:r>
              <a:rPr lang="en-US" dirty="0"/>
              <a:t>), and entering into that fellowship that is described as being “IN HIM”</a:t>
            </a:r>
          </a:p>
          <a:p>
            <a:endParaRPr lang="en-US" sz="2800" b="0" i="1" strike="noStrike" spc="-1" dirty="0">
              <a:latin typeface="Arial"/>
            </a:endParaRPr>
          </a:p>
        </p:txBody>
      </p:sp>
    </p:spTree>
    <p:extLst>
      <p:ext uri="{BB962C8B-B14F-4D97-AF65-F5344CB8AC3E}">
        <p14:creationId xmlns:p14="http://schemas.microsoft.com/office/powerpoint/2010/main" val="280002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559184"/>
            <a:ext cx="7315200" cy="1321985"/>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0" strike="noStrike" spc="-1" dirty="0">
                <a:solidFill>
                  <a:srgbClr val="000000"/>
                </a:solidFill>
                <a:latin typeface="Georgia"/>
                <a:ea typeface="Doulos SIL"/>
              </a:rPr>
              <a:t>John 10:27-28	</a:t>
            </a:r>
            <a:endParaRPr lang="en-US" sz="2000" b="0" strike="noStrike" spc="-1" dirty="0">
              <a:latin typeface="Arial"/>
            </a:endParaRPr>
          </a:p>
          <a:p>
            <a:r>
              <a:rPr lang="en-US" sz="2000" i="1" spc="-1" dirty="0">
                <a:solidFill>
                  <a:srgbClr val="000000"/>
                </a:solidFill>
                <a:latin typeface="Georgia"/>
              </a:rPr>
              <a:t>“My sheep listen to my voice; I know them and they follow me. I give them eternal life, and they shall never perish; no one will snatch them out of my hand.”</a:t>
            </a:r>
            <a:endParaRPr lang="en-US" sz="1400" b="0" i="1" strike="noStrike" spc="-1" dirty="0">
              <a:latin typeface="Arial"/>
            </a:endParaRPr>
          </a:p>
        </p:txBody>
      </p:sp>
    </p:spTree>
    <p:extLst>
      <p:ext uri="{BB962C8B-B14F-4D97-AF65-F5344CB8AC3E}">
        <p14:creationId xmlns:p14="http://schemas.microsoft.com/office/powerpoint/2010/main" val="90575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097521"/>
            <a:ext cx="7315200" cy="2245315"/>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0" strike="noStrike" spc="-1" dirty="0">
                <a:solidFill>
                  <a:srgbClr val="000000"/>
                </a:solidFill>
                <a:latin typeface="Georgia"/>
                <a:ea typeface="Doulos SIL"/>
              </a:rPr>
              <a:t>Read the full chapter of John 10…remember </a:t>
            </a:r>
            <a:r>
              <a:rPr lang="en-US" sz="2000" b="1" strike="noStrike" spc="-1" dirty="0">
                <a:solidFill>
                  <a:srgbClr val="000000"/>
                </a:solidFill>
                <a:latin typeface="Georgia"/>
                <a:ea typeface="Doulos SIL"/>
              </a:rPr>
              <a:t>context!</a:t>
            </a:r>
          </a:p>
          <a:p>
            <a:pPr marL="342900" indent="-342900">
              <a:buFont typeface="Wingdings" panose="05000000000000000000" pitchFamily="2" charset="2"/>
              <a:buChar char="Ø"/>
            </a:pPr>
            <a:r>
              <a:rPr lang="en-US" sz="2000" spc="-1" dirty="0">
                <a:solidFill>
                  <a:srgbClr val="000000"/>
                </a:solidFill>
                <a:latin typeface="Georgia"/>
                <a:ea typeface="Doulos SIL"/>
              </a:rPr>
              <a:t>The focus here was really Jesus being the Messiah.</a:t>
            </a:r>
          </a:p>
          <a:p>
            <a:r>
              <a:rPr lang="en-US" sz="2000" spc="-1" dirty="0">
                <a:solidFill>
                  <a:srgbClr val="000000"/>
                </a:solidFill>
                <a:latin typeface="Georgia"/>
                <a:ea typeface="Doulos SIL"/>
              </a:rPr>
              <a:t>John 10:7-9</a:t>
            </a:r>
          </a:p>
          <a:p>
            <a:r>
              <a:rPr lang="en-US" sz="2000" i="1" spc="-1" dirty="0">
                <a:solidFill>
                  <a:srgbClr val="000000"/>
                </a:solidFill>
                <a:latin typeface="Georgia"/>
                <a:ea typeface="Doulos SIL"/>
              </a:rPr>
              <a:t>“Therefore Jesus said again, “Very truly I tell you, I am the gate for the sheep. All who have come before me are thieves and robbers, but the sheep have not listened to them. I am the gate; whoever enters through me will be saved.”</a:t>
            </a:r>
          </a:p>
        </p:txBody>
      </p:sp>
    </p:spTree>
    <p:extLst>
      <p:ext uri="{BB962C8B-B14F-4D97-AF65-F5344CB8AC3E}">
        <p14:creationId xmlns:p14="http://schemas.microsoft.com/office/powerpoint/2010/main" val="149142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405298"/>
            <a:ext cx="7315200" cy="1629762"/>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trike="noStrike" spc="-1" dirty="0">
                <a:solidFill>
                  <a:srgbClr val="000000"/>
                </a:solidFill>
                <a:latin typeface="Georgia"/>
                <a:ea typeface="Doulos SIL"/>
              </a:rPr>
              <a:t>Once Saved </a:t>
            </a:r>
            <a:r>
              <a:rPr lang="en-US" sz="2000" b="0" strike="noStrike" spc="-1" dirty="0">
                <a:solidFill>
                  <a:srgbClr val="000000"/>
                </a:solidFill>
                <a:latin typeface="Georgia"/>
                <a:ea typeface="Doulos SIL"/>
              </a:rPr>
              <a:t>– Salvation isn’t a one time act!</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1 Corinthians 1:18</a:t>
            </a:r>
          </a:p>
          <a:p>
            <a:r>
              <a:rPr lang="en-US" sz="2000" i="1" spc="-1" dirty="0">
                <a:solidFill>
                  <a:srgbClr val="000000"/>
                </a:solidFill>
                <a:latin typeface="Georgia"/>
                <a:ea typeface="Doulos SIL"/>
              </a:rPr>
              <a:t>“For the message of the cross is foolishness to those who are perishing, but to us who are being saved it is the power of God.”  (</a:t>
            </a:r>
            <a:r>
              <a:rPr lang="en-US" sz="2000" b="1" i="1" spc="-1" dirty="0">
                <a:solidFill>
                  <a:srgbClr val="000000"/>
                </a:solidFill>
                <a:latin typeface="Georgia"/>
                <a:ea typeface="Doulos SIL"/>
              </a:rPr>
              <a:t>Notice present participle)</a:t>
            </a:r>
          </a:p>
        </p:txBody>
      </p:sp>
    </p:spTree>
    <p:extLst>
      <p:ext uri="{BB962C8B-B14F-4D97-AF65-F5344CB8AC3E}">
        <p14:creationId xmlns:p14="http://schemas.microsoft.com/office/powerpoint/2010/main" val="48397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9E9E-7E65-487B-BA69-B3435FB1294A}"/>
              </a:ext>
            </a:extLst>
          </p:cNvPr>
          <p:cNvPicPr>
            <a:picLocks noChangeAspect="1"/>
          </p:cNvPicPr>
          <p:nvPr/>
        </p:nvPicPr>
        <p:blipFill>
          <a:blip r:embed="rId2"/>
          <a:stretch>
            <a:fillRect/>
          </a:stretch>
        </p:blipFill>
        <p:spPr>
          <a:xfrm>
            <a:off x="0" y="-113418"/>
            <a:ext cx="10266744" cy="5782382"/>
          </a:xfrm>
          <a:prstGeom prst="rect">
            <a:avLst/>
          </a:prstGeom>
        </p:spPr>
      </p:pic>
    </p:spTree>
    <p:extLst>
      <p:ext uri="{BB962C8B-B14F-4D97-AF65-F5344CB8AC3E}">
        <p14:creationId xmlns:p14="http://schemas.microsoft.com/office/powerpoint/2010/main" val="1398455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153891"/>
            <a:ext cx="7315200" cy="3168645"/>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trike="noStrike" spc="-1" dirty="0">
                <a:solidFill>
                  <a:srgbClr val="000000"/>
                </a:solidFill>
                <a:latin typeface="Georgia"/>
                <a:ea typeface="Doulos SIL"/>
              </a:rPr>
              <a:t>Once Saved </a:t>
            </a:r>
            <a:r>
              <a:rPr lang="en-US" sz="2000" b="0" strike="noStrike" spc="-1" dirty="0">
                <a:solidFill>
                  <a:srgbClr val="000000"/>
                </a:solidFill>
                <a:latin typeface="Georgia"/>
                <a:ea typeface="Doulos SIL"/>
              </a:rPr>
              <a:t>– Salvation isn’t a one time act!</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Jude 3</a:t>
            </a:r>
          </a:p>
          <a:p>
            <a:r>
              <a:rPr lang="en-US" sz="2000" i="1" spc="-1" dirty="0">
                <a:solidFill>
                  <a:srgbClr val="000000"/>
                </a:solidFill>
                <a:latin typeface="Georgia"/>
                <a:ea typeface="Doulos SIL"/>
              </a:rPr>
              <a:t>“Dear friends, although I was very eager to write to you about the salvation we share, I felt compelled to write and urge you to contend for the faith that was once for all entrusted to God’s holy people.”  (</a:t>
            </a:r>
            <a:r>
              <a:rPr lang="en-US" sz="2000" b="1" i="1" spc="-1" dirty="0">
                <a:solidFill>
                  <a:srgbClr val="000000"/>
                </a:solidFill>
                <a:latin typeface="Georgia"/>
                <a:ea typeface="Doulos SIL"/>
              </a:rPr>
              <a:t>Notice action to contend for the faith)</a:t>
            </a:r>
          </a:p>
          <a:p>
            <a:r>
              <a:rPr lang="en-US" sz="2000" spc="-1" dirty="0">
                <a:solidFill>
                  <a:srgbClr val="000000"/>
                </a:solidFill>
                <a:latin typeface="Georgia"/>
                <a:ea typeface="Doulos SIL"/>
              </a:rPr>
              <a:t>Jude 5</a:t>
            </a:r>
          </a:p>
          <a:p>
            <a:r>
              <a:rPr lang="en-US" sz="2000" i="1" spc="-1" dirty="0">
                <a:solidFill>
                  <a:srgbClr val="000000"/>
                </a:solidFill>
                <a:latin typeface="Georgia"/>
                <a:ea typeface="Doulos SIL"/>
              </a:rPr>
              <a:t>“Though you already know all this, I want to remind you that the Lord at one time delivered his people out of Egypt, but later destroyed those who did not believe.”</a:t>
            </a:r>
            <a:endParaRPr lang="en-US" sz="2000" b="1" i="1" spc="-1" dirty="0">
              <a:solidFill>
                <a:srgbClr val="000000"/>
              </a:solidFill>
              <a:latin typeface="Georgia"/>
              <a:ea typeface="Doulos SIL"/>
            </a:endParaRPr>
          </a:p>
        </p:txBody>
      </p:sp>
    </p:spTree>
    <p:extLst>
      <p:ext uri="{BB962C8B-B14F-4D97-AF65-F5344CB8AC3E}">
        <p14:creationId xmlns:p14="http://schemas.microsoft.com/office/powerpoint/2010/main" val="335519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251410"/>
            <a:ext cx="7315200" cy="1937538"/>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trike="noStrike" spc="-1" dirty="0">
                <a:solidFill>
                  <a:srgbClr val="000000"/>
                </a:solidFill>
                <a:latin typeface="Georgia"/>
                <a:ea typeface="Doulos SIL"/>
              </a:rPr>
              <a:t>Once Saved </a:t>
            </a:r>
            <a:r>
              <a:rPr lang="en-US" sz="2000" b="0" strike="noStrike" spc="-1" dirty="0">
                <a:solidFill>
                  <a:srgbClr val="000000"/>
                </a:solidFill>
                <a:latin typeface="Georgia"/>
                <a:ea typeface="Doulos SIL"/>
              </a:rPr>
              <a:t>– Salvation isn’t a one time act!</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Philippians 2:12</a:t>
            </a:r>
          </a:p>
          <a:p>
            <a:r>
              <a:rPr lang="en-US" sz="2000" i="1" spc="-1" dirty="0">
                <a:solidFill>
                  <a:srgbClr val="000000"/>
                </a:solidFill>
                <a:latin typeface="Georgia"/>
                <a:ea typeface="Doulos SIL"/>
              </a:rPr>
              <a:t>“Therefore, my dear friends, as you have always obeyed – not only in my presence, but now much more in my absence – continue to work out your salvation with fear and trembling.”  (</a:t>
            </a:r>
            <a:r>
              <a:rPr lang="en-US" sz="2000" b="1" i="1" spc="-1" dirty="0">
                <a:solidFill>
                  <a:srgbClr val="000000"/>
                </a:solidFill>
                <a:latin typeface="Georgia"/>
                <a:ea typeface="Doulos SIL"/>
              </a:rPr>
              <a:t>Notice tense again in work out your salvation)</a:t>
            </a:r>
          </a:p>
        </p:txBody>
      </p:sp>
    </p:spTree>
    <p:extLst>
      <p:ext uri="{BB962C8B-B14F-4D97-AF65-F5344CB8AC3E}">
        <p14:creationId xmlns:p14="http://schemas.microsoft.com/office/powerpoint/2010/main" val="344465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559186"/>
            <a:ext cx="7315200" cy="1321985"/>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trike="noStrike" spc="-1" dirty="0">
                <a:solidFill>
                  <a:srgbClr val="000000"/>
                </a:solidFill>
                <a:latin typeface="Georgia"/>
                <a:ea typeface="Doulos SIL"/>
              </a:rPr>
              <a:t>Once Saved </a:t>
            </a:r>
            <a:r>
              <a:rPr lang="en-US" sz="2000" b="0" strike="noStrike" spc="-1" dirty="0">
                <a:solidFill>
                  <a:srgbClr val="000000"/>
                </a:solidFill>
                <a:latin typeface="Georgia"/>
                <a:ea typeface="Doulos SIL"/>
              </a:rPr>
              <a:t>– Salvation isn’t a one time act!</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Matthew 10:22</a:t>
            </a:r>
          </a:p>
          <a:p>
            <a:r>
              <a:rPr lang="en-US" sz="2000" i="1" spc="-1" dirty="0">
                <a:solidFill>
                  <a:srgbClr val="000000"/>
                </a:solidFill>
                <a:latin typeface="Georgia"/>
                <a:ea typeface="Doulos SIL"/>
              </a:rPr>
              <a:t>“You will be hated by everyone because of me, but the one who stands firm to the end will be saved.”</a:t>
            </a:r>
            <a:endParaRPr lang="en-US" sz="2000" b="1" i="1" spc="-1" dirty="0">
              <a:solidFill>
                <a:srgbClr val="000000"/>
              </a:solidFill>
              <a:latin typeface="Georgia"/>
              <a:ea typeface="Doulos SIL"/>
            </a:endParaRPr>
          </a:p>
        </p:txBody>
      </p:sp>
    </p:spTree>
    <p:extLst>
      <p:ext uri="{BB962C8B-B14F-4D97-AF65-F5344CB8AC3E}">
        <p14:creationId xmlns:p14="http://schemas.microsoft.com/office/powerpoint/2010/main" val="204971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097522"/>
            <a:ext cx="7315200" cy="2245315"/>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 </a:t>
            </a:r>
            <a:r>
              <a:rPr lang="en-US" sz="2000" b="0" strike="noStrike" spc="-1" dirty="0">
                <a:solidFill>
                  <a:srgbClr val="000000"/>
                </a:solidFill>
                <a:latin typeface="Georgia"/>
                <a:ea typeface="Doulos SIL"/>
              </a:rPr>
              <a:t>– nice idea if Christianity was a cafeteria.</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Jude 4</a:t>
            </a:r>
          </a:p>
          <a:p>
            <a:r>
              <a:rPr lang="en-US" sz="2000" i="1" spc="-1" dirty="0">
                <a:solidFill>
                  <a:srgbClr val="000000"/>
                </a:solidFill>
                <a:latin typeface="Georgia"/>
                <a:ea typeface="Doulos SIL"/>
              </a:rPr>
              <a:t>“For certain individuals whose condemnation was written about long ago have secretly slipped in among you. They are ungodly people, who pervert the grace of our God into a license for immorality and deny Jesus Christ our only Sovereign and Lord.”</a:t>
            </a:r>
            <a:endParaRPr lang="en-US" sz="2000" b="1" i="1" spc="-1" dirty="0">
              <a:solidFill>
                <a:srgbClr val="000000"/>
              </a:solidFill>
              <a:latin typeface="Georgia"/>
              <a:ea typeface="Doulos SIL"/>
            </a:endParaRPr>
          </a:p>
        </p:txBody>
      </p:sp>
    </p:spTree>
    <p:extLst>
      <p:ext uri="{BB962C8B-B14F-4D97-AF65-F5344CB8AC3E}">
        <p14:creationId xmlns:p14="http://schemas.microsoft.com/office/powerpoint/2010/main" val="44254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405299"/>
            <a:ext cx="7315200" cy="1629762"/>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 </a:t>
            </a:r>
            <a:r>
              <a:rPr lang="en-US" sz="2000" b="0" strike="noStrike" spc="-1" dirty="0">
                <a:solidFill>
                  <a:srgbClr val="000000"/>
                </a:solidFill>
                <a:latin typeface="Georgia"/>
                <a:ea typeface="Doulos SIL"/>
              </a:rPr>
              <a:t>– nice idea if Christianity was a cafeteria.</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1 Corinthians 9:27</a:t>
            </a:r>
          </a:p>
          <a:p>
            <a:r>
              <a:rPr lang="en-US" sz="2000" i="1" spc="-1" dirty="0">
                <a:solidFill>
                  <a:srgbClr val="000000"/>
                </a:solidFill>
                <a:latin typeface="Georgia"/>
                <a:ea typeface="Doulos SIL"/>
              </a:rPr>
              <a:t>“No, I strike a blow to my body and make it my slave so that after I have preached to others, I myself will not be disqualified for the prize.” – </a:t>
            </a:r>
            <a:r>
              <a:rPr lang="en-US" sz="2000" b="1" i="1" spc="-1" dirty="0">
                <a:solidFill>
                  <a:srgbClr val="000000"/>
                </a:solidFill>
                <a:latin typeface="Georgia"/>
                <a:ea typeface="Doulos SIL"/>
              </a:rPr>
              <a:t>Even Paul understood </a:t>
            </a:r>
          </a:p>
        </p:txBody>
      </p:sp>
    </p:spTree>
    <p:extLst>
      <p:ext uri="{BB962C8B-B14F-4D97-AF65-F5344CB8AC3E}">
        <p14:creationId xmlns:p14="http://schemas.microsoft.com/office/powerpoint/2010/main" val="119110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083362"/>
            <a:ext cx="7315200" cy="2860868"/>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a:t>
            </a:r>
            <a:r>
              <a:rPr lang="en-US" sz="2000" b="0" strike="noStrike" spc="-1" dirty="0">
                <a:solidFill>
                  <a:srgbClr val="000000"/>
                </a:solidFill>
                <a:latin typeface="Georgia"/>
                <a:ea typeface="Doulos SIL"/>
              </a:rPr>
              <a:t> – nice idea if Christianity was a cafeteria.</a:t>
            </a:r>
          </a:p>
          <a:p>
            <a:r>
              <a:rPr lang="en-US" sz="2000" spc="-1" dirty="0">
                <a:solidFill>
                  <a:srgbClr val="000000"/>
                </a:solidFill>
                <a:latin typeface="Georgia"/>
                <a:ea typeface="Doulos SIL"/>
              </a:rPr>
              <a:t>Scripture warns about sins that will keep you (Christians) from entering God’s kingdom.</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Galatians 5:19-21</a:t>
            </a:r>
          </a:p>
          <a:p>
            <a:r>
              <a:rPr lang="en-US" sz="2000" b="1" i="1" spc="-1" dirty="0">
                <a:solidFill>
                  <a:srgbClr val="000000"/>
                </a:solidFill>
                <a:latin typeface="Georgia"/>
                <a:ea typeface="Doulos SIL"/>
              </a:rPr>
              <a:t>“…I warn you, as I did before, that those who live like this will not inherit the kingdom of God.”</a:t>
            </a:r>
          </a:p>
          <a:p>
            <a:r>
              <a:rPr lang="en-US" sz="2000" spc="-1" dirty="0">
                <a:solidFill>
                  <a:srgbClr val="000000"/>
                </a:solidFill>
                <a:latin typeface="Georgia"/>
                <a:ea typeface="Doulos SIL"/>
              </a:rPr>
              <a:t>1 Corinthians 6:9-10</a:t>
            </a:r>
          </a:p>
          <a:p>
            <a:r>
              <a:rPr lang="en-US" sz="2000" b="1" i="1" spc="-1" dirty="0">
                <a:solidFill>
                  <a:srgbClr val="000000"/>
                </a:solidFill>
                <a:latin typeface="Georgia"/>
                <a:ea typeface="Doulos SIL"/>
              </a:rPr>
              <a:t>“Or do you not know that wrongdoers will not inherit the kingdom of God?”</a:t>
            </a:r>
          </a:p>
        </p:txBody>
      </p:sp>
    </p:spTree>
    <p:extLst>
      <p:ext uri="{BB962C8B-B14F-4D97-AF65-F5344CB8AC3E}">
        <p14:creationId xmlns:p14="http://schemas.microsoft.com/office/powerpoint/2010/main" val="3007220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237251"/>
            <a:ext cx="7315200" cy="2553091"/>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a:t>
            </a:r>
            <a:r>
              <a:rPr lang="en-US" sz="2000" b="0" strike="noStrike" spc="-1" dirty="0">
                <a:solidFill>
                  <a:srgbClr val="000000"/>
                </a:solidFill>
                <a:latin typeface="Georgia"/>
                <a:ea typeface="Doulos SIL"/>
              </a:rPr>
              <a:t> – nice idea if Christianity was a cafeteria.</a:t>
            </a:r>
          </a:p>
          <a:p>
            <a:r>
              <a:rPr lang="en-US" sz="2000" spc="-1" dirty="0">
                <a:solidFill>
                  <a:srgbClr val="000000"/>
                </a:solidFill>
                <a:latin typeface="Georgia"/>
                <a:ea typeface="Doulos SIL"/>
              </a:rPr>
              <a:t>Direct refute in scripture…</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Hebrews 10:26</a:t>
            </a:r>
          </a:p>
          <a:p>
            <a:r>
              <a:rPr lang="en-US" sz="2000" b="1" i="1" spc="-1" dirty="0">
                <a:solidFill>
                  <a:srgbClr val="000000"/>
                </a:solidFill>
                <a:latin typeface="Georgia"/>
                <a:ea typeface="Doulos SIL"/>
              </a:rPr>
              <a:t>“If we deliberately keep on sinning after we have received the knowledge of the truth, no sacrifice for sins is left, but only a fearful expectation of judgement and of raging fire that will consume the enemies of God.”</a:t>
            </a:r>
          </a:p>
        </p:txBody>
      </p:sp>
    </p:spTree>
    <p:extLst>
      <p:ext uri="{BB962C8B-B14F-4D97-AF65-F5344CB8AC3E}">
        <p14:creationId xmlns:p14="http://schemas.microsoft.com/office/powerpoint/2010/main" val="301756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056838"/>
            <a:ext cx="7315200" cy="3476421"/>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a:t>
            </a:r>
            <a:r>
              <a:rPr lang="en-US" sz="2000" b="0" strike="noStrike" spc="-1" dirty="0">
                <a:solidFill>
                  <a:srgbClr val="000000"/>
                </a:solidFill>
                <a:latin typeface="Georgia"/>
                <a:ea typeface="Doulos SIL"/>
              </a:rPr>
              <a:t> – nice idea if Christianity was a cafeteria.</a:t>
            </a:r>
          </a:p>
          <a:p>
            <a:r>
              <a:rPr lang="en-US" sz="2000" spc="-1" dirty="0">
                <a:solidFill>
                  <a:srgbClr val="000000"/>
                </a:solidFill>
                <a:latin typeface="Georgia"/>
                <a:ea typeface="Doulos SIL"/>
              </a:rPr>
              <a:t>Falling away…</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Hebrews 6:4-6</a:t>
            </a:r>
          </a:p>
          <a:p>
            <a:r>
              <a:rPr lang="en-US" sz="2000" b="1" i="1" spc="-1" dirty="0">
                <a:solidFill>
                  <a:srgbClr val="000000"/>
                </a:solidFill>
                <a:latin typeface="Georgia"/>
                <a:ea typeface="Doulos SIL"/>
              </a:rPr>
              <a:t>“It is impossible for those who have once been enlightened, who have tasted the heavenly gift, who have shared in the Holy Spirit, who have tasted the goodness of the word of God and the powers of the coming age and who have fallen away, to be brought back to repentance. To their loss they are crucifying the Son of God all over again and subjecting him to public disgrace.”</a:t>
            </a:r>
          </a:p>
        </p:txBody>
      </p:sp>
    </p:spTree>
    <p:extLst>
      <p:ext uri="{BB962C8B-B14F-4D97-AF65-F5344CB8AC3E}">
        <p14:creationId xmlns:p14="http://schemas.microsoft.com/office/powerpoint/2010/main" val="2865063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056840"/>
            <a:ext cx="7315200" cy="3476421"/>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a:t>
            </a:r>
            <a:r>
              <a:rPr lang="en-US" sz="2000" b="0" strike="noStrike" spc="-1" dirty="0">
                <a:solidFill>
                  <a:srgbClr val="000000"/>
                </a:solidFill>
                <a:latin typeface="Georgia"/>
                <a:ea typeface="Doulos SIL"/>
              </a:rPr>
              <a:t> – nice idea if Christianity was a cafeteria.</a:t>
            </a:r>
          </a:p>
          <a:p>
            <a:r>
              <a:rPr lang="en-US" sz="2000" spc="-1" dirty="0">
                <a:solidFill>
                  <a:srgbClr val="000000"/>
                </a:solidFill>
                <a:latin typeface="Georgia"/>
                <a:ea typeface="Doulos SIL"/>
              </a:rPr>
              <a:t>Wouldn’t be needed if always saved…</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2 Peter 2:20-22</a:t>
            </a:r>
          </a:p>
          <a:p>
            <a:r>
              <a:rPr lang="en-US" sz="2000" b="1" i="1" spc="-1" dirty="0">
                <a:solidFill>
                  <a:srgbClr val="000000"/>
                </a:solidFill>
                <a:latin typeface="Georgia"/>
                <a:ea typeface="Doulos SIL"/>
              </a:rPr>
              <a:t>“If they have escaped the corruption of the world by knowing our Lord and Savior Jesus Christ and are again entangled in it and are overcome, they are worse off at the end than they were in the beginning. It would have been better for them not to have known the way of righteousness, than to have known it and then to turn their backs on the sacred command that was passed on to them.”</a:t>
            </a:r>
          </a:p>
        </p:txBody>
      </p:sp>
    </p:spTree>
    <p:extLst>
      <p:ext uri="{BB962C8B-B14F-4D97-AF65-F5344CB8AC3E}">
        <p14:creationId xmlns:p14="http://schemas.microsoft.com/office/powerpoint/2010/main" val="3360874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672394"/>
            <a:ext cx="7315200" cy="2245315"/>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a:t>
            </a:r>
            <a:r>
              <a:rPr lang="en-US" sz="2000" b="0" strike="noStrike" spc="-1" dirty="0">
                <a:solidFill>
                  <a:srgbClr val="000000"/>
                </a:solidFill>
                <a:latin typeface="Georgia"/>
                <a:ea typeface="Doulos SIL"/>
              </a:rPr>
              <a:t> – nice idea if Christianity was a cafeteria.</a:t>
            </a:r>
          </a:p>
          <a:p>
            <a:r>
              <a:rPr lang="en-US" sz="2000" spc="-1" dirty="0">
                <a:solidFill>
                  <a:srgbClr val="000000"/>
                </a:solidFill>
                <a:latin typeface="Georgia"/>
                <a:ea typeface="Doulos SIL"/>
              </a:rPr>
              <a:t>Conditional…</a:t>
            </a:r>
            <a:endParaRPr lang="en-US" sz="2000" b="1" strike="noStrike" spc="-1" dirty="0">
              <a:solidFill>
                <a:srgbClr val="000000"/>
              </a:solidFill>
              <a:latin typeface="Georgia"/>
              <a:ea typeface="Doulos SIL"/>
            </a:endParaRPr>
          </a:p>
          <a:p>
            <a:r>
              <a:rPr lang="en-US" sz="2000" spc="-1" dirty="0">
                <a:solidFill>
                  <a:srgbClr val="000000"/>
                </a:solidFill>
                <a:latin typeface="Georgia"/>
                <a:ea typeface="Doulos SIL"/>
              </a:rPr>
              <a:t>Romans 11:22</a:t>
            </a:r>
          </a:p>
          <a:p>
            <a:r>
              <a:rPr lang="en-US" sz="2000" b="1" i="1" spc="-1" dirty="0">
                <a:solidFill>
                  <a:srgbClr val="000000"/>
                </a:solidFill>
                <a:latin typeface="Georgia"/>
                <a:ea typeface="Doulos SIL"/>
              </a:rPr>
              <a:t>“Consider therefore the kindness and sternness of God: sternness to those who fell, but kindness to you, </a:t>
            </a:r>
            <a:r>
              <a:rPr lang="en-US" sz="2000" b="1" i="1" spc="-1" dirty="0">
                <a:solidFill>
                  <a:srgbClr val="000000"/>
                </a:solidFill>
                <a:highlight>
                  <a:srgbClr val="FFFF00"/>
                </a:highlight>
                <a:latin typeface="Georgia"/>
                <a:ea typeface="Doulos SIL"/>
              </a:rPr>
              <a:t>provided that you continue in his kindness</a:t>
            </a:r>
            <a:r>
              <a:rPr lang="en-US" sz="2000" b="1" i="1" spc="-1" dirty="0">
                <a:solidFill>
                  <a:srgbClr val="000000"/>
                </a:solidFill>
                <a:latin typeface="Georgia"/>
                <a:ea typeface="Doulos SIL"/>
              </a:rPr>
              <a:t>. Otherwise, you also will be cut off.”</a:t>
            </a:r>
          </a:p>
        </p:txBody>
      </p:sp>
    </p:spTree>
    <p:extLst>
      <p:ext uri="{BB962C8B-B14F-4D97-AF65-F5344CB8AC3E}">
        <p14:creationId xmlns:p14="http://schemas.microsoft.com/office/powerpoint/2010/main" val="308594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5D9584-6997-4F1C-8E3C-6052E43E5371}"/>
              </a:ext>
            </a:extLst>
          </p:cNvPr>
          <p:cNvPicPr>
            <a:picLocks noChangeAspect="1"/>
          </p:cNvPicPr>
          <p:nvPr/>
        </p:nvPicPr>
        <p:blipFill>
          <a:blip r:embed="rId2">
            <a:alphaModFix amt="51000"/>
          </a:blip>
          <a:stretch>
            <a:fillRect/>
          </a:stretch>
        </p:blipFill>
        <p:spPr>
          <a:xfrm>
            <a:off x="0" y="26896"/>
            <a:ext cx="10077450" cy="5642067"/>
          </a:xfrm>
          <a:prstGeom prst="rect">
            <a:avLst/>
          </a:prstGeom>
        </p:spPr>
      </p:pic>
      <p:sp>
        <p:nvSpPr>
          <p:cNvPr id="6" name="Rectangle 5">
            <a:extLst>
              <a:ext uri="{FF2B5EF4-FFF2-40B4-BE49-F238E27FC236}">
                <a16:creationId xmlns:a16="http://schemas.microsoft.com/office/drawing/2014/main" id="{60197135-3E9B-43C7-90D4-1C13BC6E1E40}"/>
              </a:ext>
            </a:extLst>
          </p:cNvPr>
          <p:cNvSpPr/>
          <p:nvPr/>
        </p:nvSpPr>
        <p:spPr>
          <a:xfrm>
            <a:off x="661489" y="1711096"/>
            <a:ext cx="8754471" cy="2246769"/>
          </a:xfrm>
          <a:prstGeom prst="rect">
            <a:avLst/>
          </a:prstGeom>
        </p:spPr>
        <p:txBody>
          <a:bodyPr wrap="square">
            <a:spAutoFit/>
          </a:bodyPr>
          <a:lstStyle/>
          <a:p>
            <a:r>
              <a:rPr lang="en-US" sz="2800" b="1" dirty="0">
                <a:latin typeface="Georgia" panose="02040502050405020303" pitchFamily="18" charset="0"/>
              </a:rPr>
              <a:t>Hos 4:6 </a:t>
            </a:r>
            <a:r>
              <a:rPr lang="en-US" sz="2800" b="1" dirty="0">
                <a:solidFill>
                  <a:srgbClr val="000000"/>
                </a:solidFill>
                <a:latin typeface="Georgia" panose="02040502050405020303" pitchFamily="18" charset="0"/>
              </a:rPr>
              <a:t>My people are destroyed from lack of</a:t>
            </a:r>
          </a:p>
          <a:p>
            <a:r>
              <a:rPr lang="en-US" sz="2800" b="1" dirty="0">
                <a:solidFill>
                  <a:srgbClr val="000000"/>
                </a:solidFill>
                <a:latin typeface="Georgia" panose="02040502050405020303" pitchFamily="18" charset="0"/>
              </a:rPr>
              <a:t>knowledge. "Because you have rejected knowledge, I also reject you as my priests; because you have ignored the law of your God, I also will ignore your children.”</a:t>
            </a:r>
            <a:endParaRPr lang="en-US" sz="2800" b="1" dirty="0"/>
          </a:p>
        </p:txBody>
      </p:sp>
    </p:spTree>
    <p:extLst>
      <p:ext uri="{BB962C8B-B14F-4D97-AF65-F5344CB8AC3E}">
        <p14:creationId xmlns:p14="http://schemas.microsoft.com/office/powerpoint/2010/main" val="3466892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518507"/>
            <a:ext cx="7315200" cy="2553091"/>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1" spc="-1" dirty="0">
                <a:solidFill>
                  <a:srgbClr val="000000"/>
                </a:solidFill>
                <a:latin typeface="Georgia"/>
                <a:ea typeface="Doulos SIL"/>
              </a:rPr>
              <a:t>Always </a:t>
            </a:r>
            <a:r>
              <a:rPr lang="en-US" sz="2000" b="1" strike="noStrike" spc="-1" dirty="0">
                <a:solidFill>
                  <a:srgbClr val="000000"/>
                </a:solidFill>
                <a:latin typeface="Georgia"/>
                <a:ea typeface="Doulos SIL"/>
              </a:rPr>
              <a:t>Saved</a:t>
            </a:r>
            <a:r>
              <a:rPr lang="en-US" sz="2000" b="0" strike="noStrike" spc="-1" dirty="0">
                <a:solidFill>
                  <a:srgbClr val="000000"/>
                </a:solidFill>
                <a:latin typeface="Georgia"/>
                <a:ea typeface="Doulos SIL"/>
              </a:rPr>
              <a:t> – nice idea if Christianity was a cafeteria.</a:t>
            </a:r>
          </a:p>
          <a:p>
            <a:endParaRPr lang="en-US" sz="2000" b="0" strike="noStrike" spc="-1" dirty="0">
              <a:solidFill>
                <a:srgbClr val="000000"/>
              </a:solidFill>
              <a:latin typeface="Georgia"/>
              <a:ea typeface="Doulos SIL"/>
            </a:endParaRPr>
          </a:p>
          <a:p>
            <a:r>
              <a:rPr lang="en-US" sz="2000" i="1" u="sng" spc="-1" dirty="0">
                <a:solidFill>
                  <a:srgbClr val="000000"/>
                </a:solidFill>
                <a:latin typeface="Georgia"/>
                <a:ea typeface="Doulos SIL"/>
              </a:rPr>
              <a:t>Homework:</a:t>
            </a:r>
          </a:p>
          <a:p>
            <a:r>
              <a:rPr lang="en-US" sz="2000" b="1" strike="noStrike" spc="-1" dirty="0">
                <a:solidFill>
                  <a:srgbClr val="000000"/>
                </a:solidFill>
                <a:latin typeface="Georgia"/>
                <a:ea typeface="Doulos SIL"/>
              </a:rPr>
              <a:t>Matthew 24:13		</a:t>
            </a:r>
            <a:r>
              <a:rPr lang="en-US" sz="2000" b="1" spc="-1" dirty="0">
                <a:solidFill>
                  <a:srgbClr val="000000"/>
                </a:solidFill>
                <a:latin typeface="Georgia"/>
                <a:ea typeface="Doulos SIL"/>
              </a:rPr>
              <a:t>1 Corinthians 15:2</a:t>
            </a:r>
          </a:p>
          <a:p>
            <a:r>
              <a:rPr lang="en-US" sz="2000" b="1" spc="-1" dirty="0">
                <a:solidFill>
                  <a:srgbClr val="000000"/>
                </a:solidFill>
                <a:latin typeface="Georgia"/>
                <a:ea typeface="Doulos SIL"/>
              </a:rPr>
              <a:t>Hebrews 2:1-3		Hebrews 3:6</a:t>
            </a:r>
          </a:p>
          <a:p>
            <a:r>
              <a:rPr lang="en-US" sz="2000" b="1" spc="-1" dirty="0">
                <a:solidFill>
                  <a:srgbClr val="000000"/>
                </a:solidFill>
                <a:latin typeface="Georgia"/>
                <a:ea typeface="Doulos SIL"/>
              </a:rPr>
              <a:t>Hebrews 3:14			Hebrews 10:28-31</a:t>
            </a:r>
          </a:p>
          <a:p>
            <a:r>
              <a:rPr lang="en-US" sz="2000" b="1" spc="-1" dirty="0">
                <a:solidFill>
                  <a:srgbClr val="000000"/>
                </a:solidFill>
                <a:latin typeface="Georgia"/>
                <a:ea typeface="Doulos SIL"/>
              </a:rPr>
              <a:t>Hebrews 10:36		2 John 1:8</a:t>
            </a:r>
          </a:p>
          <a:p>
            <a:r>
              <a:rPr lang="en-US" sz="2000" b="1" spc="-1" dirty="0">
                <a:solidFill>
                  <a:srgbClr val="000000"/>
                </a:solidFill>
                <a:latin typeface="Georgia"/>
                <a:ea typeface="Doulos SIL"/>
              </a:rPr>
              <a:t>Revelation 2:26		Revelation 3:11</a:t>
            </a:r>
          </a:p>
        </p:txBody>
      </p:sp>
    </p:spTree>
    <p:extLst>
      <p:ext uri="{BB962C8B-B14F-4D97-AF65-F5344CB8AC3E}">
        <p14:creationId xmlns:p14="http://schemas.microsoft.com/office/powerpoint/2010/main" val="38471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6" name="CustomShape 3">
            <a:extLst>
              <a:ext uri="{FF2B5EF4-FFF2-40B4-BE49-F238E27FC236}">
                <a16:creationId xmlns:a16="http://schemas.microsoft.com/office/drawing/2014/main" id="{3A0F9CCF-FA50-4B76-8A9C-AC8312F77643}"/>
              </a:ext>
            </a:extLst>
          </p:cNvPr>
          <p:cNvSpPr/>
          <p:nvPr/>
        </p:nvSpPr>
        <p:spPr>
          <a:xfrm>
            <a:off x="2848094" y="1107790"/>
            <a:ext cx="4769110" cy="822959"/>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800" b="1" spc="-1" dirty="0">
                <a:latin typeface="Georgia Pro" panose="02040502050405020303" pitchFamily="18" charset="0"/>
              </a:rPr>
              <a:t>P</a:t>
            </a:r>
            <a:r>
              <a:rPr lang="en-US" sz="2800" spc="-1" dirty="0">
                <a:latin typeface="Georgia Pro" panose="02040502050405020303" pitchFamily="18" charset="0"/>
              </a:rPr>
              <a:t>reservation of the saints</a:t>
            </a:r>
          </a:p>
          <a:p>
            <a:pPr algn="ctr"/>
            <a:r>
              <a:rPr lang="en-US" sz="2800" b="0" i="1" strike="noStrike" spc="-1" dirty="0">
                <a:solidFill>
                  <a:srgbClr val="000000"/>
                </a:solidFill>
                <a:latin typeface="Georgia"/>
              </a:rPr>
              <a:t>“Once Saved, Always Saved”</a:t>
            </a:r>
            <a:endParaRPr lang="en-US" sz="2800" b="0" i="1" strike="noStrike" spc="-1" dirty="0">
              <a:latin typeface="Arial"/>
            </a:endParaRPr>
          </a:p>
        </p:txBody>
      </p:sp>
      <p:sp>
        <p:nvSpPr>
          <p:cNvPr id="7" name="CustomShape 3">
            <a:extLst>
              <a:ext uri="{FF2B5EF4-FFF2-40B4-BE49-F238E27FC236}">
                <a16:creationId xmlns:a16="http://schemas.microsoft.com/office/drawing/2014/main" id="{1296F8C8-2158-4A9B-9E17-355C55AFA3A3}"/>
              </a:ext>
            </a:extLst>
          </p:cNvPr>
          <p:cNvSpPr/>
          <p:nvPr/>
        </p:nvSpPr>
        <p:spPr>
          <a:xfrm>
            <a:off x="1575049" y="2056844"/>
            <a:ext cx="7315200" cy="3476421"/>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r>
              <a:rPr lang="en-US" sz="2000" b="1" spc="-1" dirty="0">
                <a:solidFill>
                  <a:srgbClr val="000000"/>
                </a:solidFill>
                <a:latin typeface="Georgia"/>
                <a:ea typeface="Doulos SIL"/>
              </a:rPr>
              <a:t>GOOD NEWS!!</a:t>
            </a:r>
          </a:p>
          <a:p>
            <a:r>
              <a:rPr lang="en-US" sz="2000" spc="-1" dirty="0">
                <a:solidFill>
                  <a:srgbClr val="000000"/>
                </a:solidFill>
                <a:latin typeface="Georgia"/>
                <a:ea typeface="Doulos SIL"/>
              </a:rPr>
              <a:t>We can still have confidence in salvation if you keep the faith:</a:t>
            </a:r>
          </a:p>
          <a:p>
            <a:r>
              <a:rPr lang="en-US" sz="2000" spc="-1" dirty="0">
                <a:solidFill>
                  <a:srgbClr val="000000"/>
                </a:solidFill>
                <a:latin typeface="Georgia"/>
                <a:ea typeface="Doulos SIL"/>
              </a:rPr>
              <a:t>2 Timothy 4:6-8</a:t>
            </a:r>
          </a:p>
          <a:p>
            <a:r>
              <a:rPr lang="en-US" sz="2000" b="1" i="1" strike="noStrike" spc="-1" dirty="0">
                <a:solidFill>
                  <a:srgbClr val="000000"/>
                </a:solidFill>
                <a:latin typeface="Georgia"/>
                <a:ea typeface="Doulos SIL"/>
              </a:rPr>
              <a:t>“For I am already being poured out like a drink offering, and the ti</a:t>
            </a:r>
            <a:r>
              <a:rPr lang="en-US" sz="2000" b="1" i="1" spc="-1" dirty="0">
                <a:solidFill>
                  <a:srgbClr val="000000"/>
                </a:solidFill>
                <a:latin typeface="Georgia"/>
                <a:ea typeface="Doulos SIL"/>
              </a:rPr>
              <a:t>me for my departure is near. I have fought the good fight, I have finished the race, I have kept the faith. Now there is in store for me the crown of righteousness, which the Lord, the righteous Judge, will award to me on that day – and not only to me, but also to all who have longed for his appearing.”</a:t>
            </a:r>
            <a:endParaRPr lang="en-US" sz="2000" b="0" strike="noStrike" spc="-1" dirty="0">
              <a:solidFill>
                <a:srgbClr val="000000"/>
              </a:solidFill>
              <a:latin typeface="Georgia"/>
              <a:ea typeface="Doulos SIL"/>
            </a:endParaRPr>
          </a:p>
        </p:txBody>
      </p:sp>
    </p:spTree>
    <p:extLst>
      <p:ext uri="{BB962C8B-B14F-4D97-AF65-F5344CB8AC3E}">
        <p14:creationId xmlns:p14="http://schemas.microsoft.com/office/powerpoint/2010/main" val="487248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60" name="CustomShape 2"/>
          <p:cNvSpPr/>
          <p:nvPr/>
        </p:nvSpPr>
        <p:spPr>
          <a:xfrm>
            <a:off x="2927758" y="1158107"/>
            <a:ext cx="457200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dirty="0">
                <a:solidFill>
                  <a:srgbClr val="000000"/>
                </a:solidFill>
                <a:latin typeface="Georgia"/>
              </a:rPr>
              <a:t> How Can We Be Secure in Salvation?</a:t>
            </a:r>
            <a:endParaRPr lang="en-US" sz="2000" b="0" strike="noStrike" spc="-1" dirty="0">
              <a:latin typeface="Arial"/>
            </a:endParaRPr>
          </a:p>
        </p:txBody>
      </p:sp>
      <p:sp>
        <p:nvSpPr>
          <p:cNvPr id="5" name="CustomShape 3">
            <a:extLst>
              <a:ext uri="{FF2B5EF4-FFF2-40B4-BE49-F238E27FC236}">
                <a16:creationId xmlns:a16="http://schemas.microsoft.com/office/drawing/2014/main" id="{B27114AD-4A5B-49DD-9FC2-C8D85C497739}"/>
              </a:ext>
            </a:extLst>
          </p:cNvPr>
          <p:cNvSpPr/>
          <p:nvPr/>
        </p:nvSpPr>
        <p:spPr>
          <a:xfrm>
            <a:off x="1380600" y="2008396"/>
            <a:ext cx="7315200" cy="1014209"/>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nchor="ctr">
            <a:spAutoFit/>
          </a:bodyPr>
          <a:lstStyle/>
          <a:p>
            <a:r>
              <a:rPr lang="en-US" sz="2000" b="0" strike="noStrike" spc="-1" dirty="0">
                <a:solidFill>
                  <a:srgbClr val="000000"/>
                </a:solidFill>
                <a:latin typeface="Georgia"/>
                <a:ea typeface="Doulos SIL"/>
              </a:rPr>
              <a:t>1 John 5:13</a:t>
            </a:r>
            <a:endParaRPr lang="en-US" sz="2000" b="0" strike="noStrike" spc="-1" dirty="0">
              <a:latin typeface="Arial"/>
            </a:endParaRPr>
          </a:p>
          <a:p>
            <a:r>
              <a:rPr lang="en-US" sz="2000" i="1" spc="-1" dirty="0">
                <a:solidFill>
                  <a:srgbClr val="000000"/>
                </a:solidFill>
                <a:latin typeface="Georgia"/>
              </a:rPr>
              <a:t>“I write these things to you who believe in the name of the son of God so that you many know that you have eternal life.”</a:t>
            </a:r>
            <a:endParaRPr lang="en-US" sz="1400" b="0" i="1" strike="noStrike" spc="-1" dirty="0">
              <a:latin typeface="Arial"/>
            </a:endParaRPr>
          </a:p>
        </p:txBody>
      </p:sp>
    </p:spTree>
    <p:extLst>
      <p:ext uri="{BB962C8B-B14F-4D97-AF65-F5344CB8AC3E}">
        <p14:creationId xmlns:p14="http://schemas.microsoft.com/office/powerpoint/2010/main" val="3219879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60" name="CustomShape 2"/>
          <p:cNvSpPr/>
          <p:nvPr/>
        </p:nvSpPr>
        <p:spPr>
          <a:xfrm>
            <a:off x="2927758" y="1158107"/>
            <a:ext cx="457200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dirty="0">
                <a:solidFill>
                  <a:srgbClr val="000000"/>
                </a:solidFill>
                <a:latin typeface="Georgia"/>
              </a:rPr>
              <a:t> How Can We Be Secure in Salvation?</a:t>
            </a:r>
            <a:endParaRPr lang="en-US" sz="2000" b="0" strike="noStrike" spc="-1" dirty="0">
              <a:latin typeface="Arial"/>
            </a:endParaRPr>
          </a:p>
        </p:txBody>
      </p:sp>
      <p:sp>
        <p:nvSpPr>
          <p:cNvPr id="5" name="CustomShape 3">
            <a:extLst>
              <a:ext uri="{FF2B5EF4-FFF2-40B4-BE49-F238E27FC236}">
                <a16:creationId xmlns:a16="http://schemas.microsoft.com/office/drawing/2014/main" id="{B27114AD-4A5B-49DD-9FC2-C8D85C497739}"/>
              </a:ext>
            </a:extLst>
          </p:cNvPr>
          <p:cNvSpPr/>
          <p:nvPr/>
        </p:nvSpPr>
        <p:spPr>
          <a:xfrm>
            <a:off x="2028955" y="1917694"/>
            <a:ext cx="6018490" cy="829543"/>
          </a:xfrm>
          <a:custGeom>
            <a:avLst/>
            <a:gdLst/>
            <a:ahLst/>
            <a:cxnLst/>
            <a:rect l="0" t="0" r="r" b="b"/>
            <a:pathLst>
              <a:path w="20322" h="3579">
                <a:moveTo>
                  <a:pt x="596" y="0"/>
                </a:moveTo>
                <a:cubicBezTo>
                  <a:pt x="298" y="0"/>
                  <a:pt x="0" y="298"/>
                  <a:pt x="0" y="596"/>
                </a:cubicBezTo>
                <a:lnTo>
                  <a:pt x="0" y="2981"/>
                </a:lnTo>
                <a:cubicBezTo>
                  <a:pt x="0" y="3279"/>
                  <a:pt x="298" y="3578"/>
                  <a:pt x="596" y="3578"/>
                </a:cubicBezTo>
                <a:lnTo>
                  <a:pt x="19724" y="3578"/>
                </a:lnTo>
                <a:cubicBezTo>
                  <a:pt x="20022" y="3578"/>
                  <a:pt x="20321" y="3279"/>
                  <a:pt x="20321" y="2981"/>
                </a:cubicBezTo>
                <a:lnTo>
                  <a:pt x="20321" y="596"/>
                </a:lnTo>
                <a:cubicBezTo>
                  <a:pt x="20321" y="298"/>
                  <a:pt x="20022" y="0"/>
                  <a:pt x="19724" y="0"/>
                </a:cubicBezTo>
                <a:lnTo>
                  <a:pt x="5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r>
              <a:rPr lang="en-US" sz="4800" b="0" strike="noStrike" spc="-1" dirty="0">
                <a:solidFill>
                  <a:srgbClr val="000000"/>
                </a:solidFill>
                <a:latin typeface="Georgia"/>
                <a:ea typeface="Doulos SIL"/>
              </a:rPr>
              <a:t>Walk in the Light!</a:t>
            </a:r>
            <a:endParaRPr lang="en-US" sz="4800" b="0" i="1" strike="noStrike" spc="-1" dirty="0">
              <a:latin typeface="Arial"/>
            </a:endParaRPr>
          </a:p>
        </p:txBody>
      </p:sp>
      <p:sp>
        <p:nvSpPr>
          <p:cNvPr id="7" name="CustomShape 4">
            <a:extLst>
              <a:ext uri="{FF2B5EF4-FFF2-40B4-BE49-F238E27FC236}">
                <a16:creationId xmlns:a16="http://schemas.microsoft.com/office/drawing/2014/main" id="{A6670DFA-BD11-44B4-9E1C-3DDE5820B7AD}"/>
              </a:ext>
            </a:extLst>
          </p:cNvPr>
          <p:cNvSpPr/>
          <p:nvPr/>
        </p:nvSpPr>
        <p:spPr>
          <a:xfrm>
            <a:off x="2244055" y="3049548"/>
            <a:ext cx="5939405" cy="2060649"/>
          </a:xfrm>
          <a:custGeom>
            <a:avLst/>
            <a:gdLst/>
            <a:ahLst/>
            <a:cxnLst/>
            <a:rect l="0" t="0" r="r" b="b"/>
            <a:pathLst>
              <a:path w="8391" h="2956">
                <a:moveTo>
                  <a:pt x="492" y="0"/>
                </a:moveTo>
                <a:cubicBezTo>
                  <a:pt x="246" y="0"/>
                  <a:pt x="0" y="246"/>
                  <a:pt x="0" y="492"/>
                </a:cubicBezTo>
                <a:lnTo>
                  <a:pt x="0" y="2462"/>
                </a:lnTo>
                <a:cubicBezTo>
                  <a:pt x="0" y="2708"/>
                  <a:pt x="246" y="2955"/>
                  <a:pt x="492" y="2955"/>
                </a:cubicBezTo>
                <a:lnTo>
                  <a:pt x="7897" y="2955"/>
                </a:lnTo>
                <a:cubicBezTo>
                  <a:pt x="8143" y="2955"/>
                  <a:pt x="8390" y="2708"/>
                  <a:pt x="8390" y="2462"/>
                </a:cubicBezTo>
                <a:lnTo>
                  <a:pt x="8390" y="492"/>
                </a:lnTo>
                <a:cubicBezTo>
                  <a:pt x="8390" y="246"/>
                  <a:pt x="8143" y="0"/>
                  <a:pt x="7897" y="0"/>
                </a:cubicBezTo>
                <a:lnTo>
                  <a:pt x="492"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r>
              <a:rPr lang="en-US" sz="3200" b="0" strike="noStrike" spc="-1" dirty="0">
                <a:solidFill>
                  <a:srgbClr val="000000"/>
                </a:solidFill>
                <a:latin typeface="Georgia"/>
              </a:rPr>
              <a:t>1) Love your brothers &amp; sisters</a:t>
            </a:r>
          </a:p>
          <a:p>
            <a:r>
              <a:rPr lang="en-US" sz="3200" spc="-1" dirty="0">
                <a:solidFill>
                  <a:srgbClr val="000000"/>
                </a:solidFill>
                <a:latin typeface="Georgia"/>
              </a:rPr>
              <a:t>2) Do not love the world</a:t>
            </a:r>
          </a:p>
          <a:p>
            <a:r>
              <a:rPr lang="en-US" sz="3200" b="0" strike="noStrike" spc="-1" dirty="0">
                <a:solidFill>
                  <a:srgbClr val="000000"/>
                </a:solidFill>
                <a:latin typeface="Georgia"/>
              </a:rPr>
              <a:t>3) Keep his commandments</a:t>
            </a:r>
          </a:p>
          <a:p>
            <a:r>
              <a:rPr lang="en-US" sz="3200" spc="-1" dirty="0">
                <a:solidFill>
                  <a:srgbClr val="000000"/>
                </a:solidFill>
                <a:latin typeface="Georgia"/>
              </a:rPr>
              <a:t>4) Practice righteousness</a:t>
            </a:r>
            <a:endParaRPr lang="en-US" sz="3200" b="0" strike="noStrike" spc="-1" dirty="0">
              <a:latin typeface="Arial"/>
            </a:endParaRPr>
          </a:p>
        </p:txBody>
      </p:sp>
    </p:spTree>
    <p:extLst>
      <p:ext uri="{BB962C8B-B14F-4D97-AF65-F5344CB8AC3E}">
        <p14:creationId xmlns:p14="http://schemas.microsoft.com/office/powerpoint/2010/main" val="3521882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60" name="CustomShape 2"/>
          <p:cNvSpPr/>
          <p:nvPr/>
        </p:nvSpPr>
        <p:spPr>
          <a:xfrm>
            <a:off x="3803760" y="1679400"/>
            <a:ext cx="246888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a:solidFill>
                  <a:srgbClr val="000000"/>
                </a:solidFill>
                <a:latin typeface="Georgia"/>
              </a:rPr>
              <a:t>What’s next?</a:t>
            </a:r>
            <a:endParaRPr lang="en-US" sz="2000" b="0" strike="noStrike" spc="-1">
              <a:latin typeface="Arial"/>
            </a:endParaRPr>
          </a:p>
        </p:txBody>
      </p:sp>
      <p:sp>
        <p:nvSpPr>
          <p:cNvPr id="161" name="CustomShape 3"/>
          <p:cNvSpPr/>
          <p:nvPr/>
        </p:nvSpPr>
        <p:spPr>
          <a:xfrm>
            <a:off x="956956" y="2535153"/>
            <a:ext cx="8162488" cy="1097280"/>
          </a:xfrm>
          <a:custGeom>
            <a:avLst/>
            <a:gdLst/>
            <a:ahLst/>
            <a:cxnLst/>
            <a:rect l="0" t="0" r="r" b="b"/>
            <a:pathLst>
              <a:path w="10701" h="3050">
                <a:moveTo>
                  <a:pt x="508" y="0"/>
                </a:moveTo>
                <a:cubicBezTo>
                  <a:pt x="254" y="0"/>
                  <a:pt x="0" y="254"/>
                  <a:pt x="0" y="508"/>
                </a:cubicBezTo>
                <a:lnTo>
                  <a:pt x="0" y="2540"/>
                </a:lnTo>
                <a:cubicBezTo>
                  <a:pt x="0" y="2794"/>
                  <a:pt x="254" y="3049"/>
                  <a:pt x="508" y="3049"/>
                </a:cubicBezTo>
                <a:lnTo>
                  <a:pt x="10192" y="3049"/>
                </a:lnTo>
                <a:cubicBezTo>
                  <a:pt x="10446" y="3049"/>
                  <a:pt x="10700" y="2794"/>
                  <a:pt x="10700" y="2540"/>
                </a:cubicBezTo>
                <a:lnTo>
                  <a:pt x="10700" y="508"/>
                </a:lnTo>
                <a:cubicBezTo>
                  <a:pt x="10700" y="254"/>
                  <a:pt x="10446" y="0"/>
                  <a:pt x="10192" y="0"/>
                </a:cubicBezTo>
                <a:lnTo>
                  <a:pt x="508"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r>
              <a:rPr lang="en-US" sz="2000" b="0" strike="noStrike" spc="-1" dirty="0">
                <a:solidFill>
                  <a:srgbClr val="000000"/>
                </a:solidFill>
                <a:latin typeface="Georgia"/>
              </a:rPr>
              <a:t>Pendulum effect – recap of the reformation and our application today </a:t>
            </a:r>
            <a:endParaRPr lang="en-US" sz="2000" b="0" strike="noStrike" spc="-1" dirty="0">
              <a:latin typeface="Arial"/>
            </a:endParaRPr>
          </a:p>
          <a:p>
            <a:r>
              <a:rPr lang="en-US" sz="2000" b="0" strike="noStrike" spc="-1" dirty="0">
                <a:solidFill>
                  <a:srgbClr val="000000"/>
                </a:solidFill>
                <a:latin typeface="Georgia"/>
              </a:rPr>
              <a:t>Faith Only (Abraham) and Original Sin (Adam)</a:t>
            </a:r>
          </a:p>
          <a:p>
            <a:r>
              <a:rPr lang="en-US" sz="2000" b="0" strike="noStrike" spc="-1" dirty="0">
                <a:latin typeface="Arial"/>
              </a:rPr>
              <a:t>Predestination (Pharaoh) and Free Will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60" name="CustomShape 2"/>
          <p:cNvSpPr/>
          <p:nvPr/>
        </p:nvSpPr>
        <p:spPr>
          <a:xfrm>
            <a:off x="1559448" y="1318674"/>
            <a:ext cx="6855616"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dirty="0">
                <a:solidFill>
                  <a:srgbClr val="000000"/>
                </a:solidFill>
                <a:latin typeface="Georgia"/>
              </a:rPr>
              <a:t>Untangling the Reformation Q &amp; A Midweek November 13</a:t>
            </a:r>
            <a:r>
              <a:rPr lang="en-US" sz="2000" b="0" strike="noStrike" spc="-1" baseline="30000" dirty="0">
                <a:solidFill>
                  <a:srgbClr val="000000"/>
                </a:solidFill>
                <a:latin typeface="Georgia"/>
              </a:rPr>
              <a:t>th</a:t>
            </a:r>
            <a:endParaRPr lang="en-US" sz="2000" b="0" strike="noStrike" spc="-1" dirty="0">
              <a:latin typeface="Arial"/>
            </a:endParaRPr>
          </a:p>
        </p:txBody>
      </p:sp>
      <p:sp>
        <p:nvSpPr>
          <p:cNvPr id="161" name="CustomShape 3"/>
          <p:cNvSpPr/>
          <p:nvPr/>
        </p:nvSpPr>
        <p:spPr>
          <a:xfrm>
            <a:off x="1434518" y="2417707"/>
            <a:ext cx="7105476" cy="1097280"/>
          </a:xfrm>
          <a:custGeom>
            <a:avLst/>
            <a:gdLst/>
            <a:ahLst/>
            <a:cxnLst/>
            <a:rect l="0" t="0" r="r" b="b"/>
            <a:pathLst>
              <a:path w="10701" h="3050">
                <a:moveTo>
                  <a:pt x="508" y="0"/>
                </a:moveTo>
                <a:cubicBezTo>
                  <a:pt x="254" y="0"/>
                  <a:pt x="0" y="254"/>
                  <a:pt x="0" y="508"/>
                </a:cubicBezTo>
                <a:lnTo>
                  <a:pt x="0" y="2540"/>
                </a:lnTo>
                <a:cubicBezTo>
                  <a:pt x="0" y="2794"/>
                  <a:pt x="254" y="3049"/>
                  <a:pt x="508" y="3049"/>
                </a:cubicBezTo>
                <a:lnTo>
                  <a:pt x="10192" y="3049"/>
                </a:lnTo>
                <a:cubicBezTo>
                  <a:pt x="10446" y="3049"/>
                  <a:pt x="10700" y="2794"/>
                  <a:pt x="10700" y="2540"/>
                </a:cubicBezTo>
                <a:lnTo>
                  <a:pt x="10700" y="508"/>
                </a:lnTo>
                <a:cubicBezTo>
                  <a:pt x="10700" y="254"/>
                  <a:pt x="10446" y="0"/>
                  <a:pt x="10192" y="0"/>
                </a:cubicBezTo>
                <a:lnTo>
                  <a:pt x="508"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1" strike="noStrike" spc="-1" dirty="0">
                <a:latin typeface="Arial"/>
              </a:rPr>
              <a:t>Please submit your questions by Sunday, November 9</a:t>
            </a:r>
            <a:r>
              <a:rPr lang="en-US" sz="2000" b="1" spc="-1" baseline="30000" dirty="0"/>
              <a:t>th</a:t>
            </a:r>
            <a:r>
              <a:rPr lang="en-US" sz="2000" b="1" strike="noStrike" spc="-1" dirty="0">
                <a:latin typeface="Arial"/>
              </a:rPr>
              <a:t>!</a:t>
            </a:r>
          </a:p>
        </p:txBody>
      </p:sp>
    </p:spTree>
    <p:extLst>
      <p:ext uri="{BB962C8B-B14F-4D97-AF65-F5344CB8AC3E}">
        <p14:creationId xmlns:p14="http://schemas.microsoft.com/office/powerpoint/2010/main" val="2626916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219869" y="187506"/>
            <a:ext cx="9653941"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spc="-1" dirty="0">
                <a:solidFill>
                  <a:srgbClr val="000000"/>
                </a:solidFill>
                <a:latin typeface="Georgia"/>
              </a:rPr>
              <a:t> </a:t>
            </a:r>
            <a:r>
              <a:rPr lang="en-US" sz="2800" spc="-1" dirty="0">
                <a:solidFill>
                  <a:srgbClr val="000000"/>
                </a:solidFill>
                <a:latin typeface="Georgia"/>
              </a:rPr>
              <a:t>Untangling the Reformation: History of the Catholic Church</a:t>
            </a:r>
            <a:endParaRPr lang="en-US" sz="2800" b="0" strike="noStrike" spc="-1" dirty="0">
              <a:latin typeface="Arial"/>
            </a:endParaRPr>
          </a:p>
        </p:txBody>
      </p:sp>
      <p:sp>
        <p:nvSpPr>
          <p:cNvPr id="42" name="CustomShape 2"/>
          <p:cNvSpPr/>
          <p:nvPr/>
        </p:nvSpPr>
        <p:spPr>
          <a:xfrm>
            <a:off x="3812400" y="1679400"/>
            <a:ext cx="246888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a:solidFill>
                  <a:srgbClr val="000000"/>
                </a:solidFill>
                <a:latin typeface="Georgia"/>
              </a:rPr>
              <a:t>Early 16</a:t>
            </a:r>
            <a:r>
              <a:rPr lang="en-US" sz="2000" b="0" strike="noStrike" spc="-1" baseline="101000">
                <a:solidFill>
                  <a:srgbClr val="000000"/>
                </a:solidFill>
                <a:latin typeface="Georgia"/>
              </a:rPr>
              <a:t>th</a:t>
            </a:r>
            <a:r>
              <a:rPr lang="en-US" sz="2000" b="0" strike="noStrike" spc="-1">
                <a:solidFill>
                  <a:srgbClr val="000000"/>
                </a:solidFill>
                <a:latin typeface="Georgia"/>
              </a:rPr>
              <a:t> century</a:t>
            </a:r>
            <a:endParaRPr lang="en-US" sz="2000" b="0" strike="noStrike" spc="-1">
              <a:latin typeface="Arial"/>
            </a:endParaRPr>
          </a:p>
        </p:txBody>
      </p:sp>
      <p:pic>
        <p:nvPicPr>
          <p:cNvPr id="2" name="Picture 1">
            <a:extLst>
              <a:ext uri="{FF2B5EF4-FFF2-40B4-BE49-F238E27FC236}">
                <a16:creationId xmlns:a16="http://schemas.microsoft.com/office/drawing/2014/main" id="{12DC4BBB-3AF7-4983-90E5-C615AB281B85}"/>
              </a:ext>
            </a:extLst>
          </p:cNvPr>
          <p:cNvPicPr>
            <a:picLocks noChangeAspect="1"/>
          </p:cNvPicPr>
          <p:nvPr/>
        </p:nvPicPr>
        <p:blipFill>
          <a:blip r:embed="rId2"/>
          <a:stretch>
            <a:fillRect/>
          </a:stretch>
        </p:blipFill>
        <p:spPr>
          <a:xfrm>
            <a:off x="0" y="16471"/>
            <a:ext cx="10077450" cy="5636019"/>
          </a:xfrm>
          <a:prstGeom prst="rect">
            <a:avLst/>
          </a:prstGeom>
        </p:spPr>
      </p:pic>
      <p:sp>
        <p:nvSpPr>
          <p:cNvPr id="5" name="CustomShape 1">
            <a:extLst>
              <a:ext uri="{FF2B5EF4-FFF2-40B4-BE49-F238E27FC236}">
                <a16:creationId xmlns:a16="http://schemas.microsoft.com/office/drawing/2014/main" id="{79C4F23F-8098-4445-BE11-047D96CA2EB1}"/>
              </a:ext>
            </a:extLst>
          </p:cNvPr>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a:solidFill>
                  <a:srgbClr val="000000"/>
                </a:solidFill>
                <a:latin typeface="Georgia"/>
              </a:rPr>
              <a:t>Untangling The Reformation</a:t>
            </a:r>
            <a:endParaRPr lang="en-US" sz="3600" b="0" strike="noStrike" spc="-1">
              <a:latin typeface="Arial"/>
            </a:endParaRPr>
          </a:p>
        </p:txBody>
      </p:sp>
      <p:sp>
        <p:nvSpPr>
          <p:cNvPr id="10" name="CustomShape 2">
            <a:extLst>
              <a:ext uri="{FF2B5EF4-FFF2-40B4-BE49-F238E27FC236}">
                <a16:creationId xmlns:a16="http://schemas.microsoft.com/office/drawing/2014/main" id="{58FF6888-1443-4FF5-9C57-26A8B8263AA3}"/>
              </a:ext>
            </a:extLst>
          </p:cNvPr>
          <p:cNvSpPr/>
          <p:nvPr/>
        </p:nvSpPr>
        <p:spPr>
          <a:xfrm>
            <a:off x="2982063" y="1413183"/>
            <a:ext cx="4113324" cy="404043"/>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1" strike="noStrike" spc="-1" dirty="0">
                <a:solidFill>
                  <a:srgbClr val="000000"/>
                </a:solidFill>
                <a:latin typeface="Georgia Pro Black" panose="02040A02050405020203" pitchFamily="18" charset="0"/>
              </a:rPr>
              <a:t>THEME: OBEDIENT FAITH</a:t>
            </a:r>
            <a:endParaRPr lang="en-US" sz="2000" b="1" strike="noStrike" spc="-1" dirty="0">
              <a:latin typeface="Georgia Pro Black" panose="02040A02050405020203" pitchFamily="18" charset="0"/>
            </a:endParaRPr>
          </a:p>
        </p:txBody>
      </p:sp>
      <p:sp>
        <p:nvSpPr>
          <p:cNvPr id="11" name="CustomShape 3">
            <a:extLst>
              <a:ext uri="{FF2B5EF4-FFF2-40B4-BE49-F238E27FC236}">
                <a16:creationId xmlns:a16="http://schemas.microsoft.com/office/drawing/2014/main" id="{3E5DD3C4-E48F-4A85-B759-83DF849F05EE}"/>
              </a:ext>
            </a:extLst>
          </p:cNvPr>
          <p:cNvSpPr/>
          <p:nvPr/>
        </p:nvSpPr>
        <p:spPr>
          <a:xfrm>
            <a:off x="1380600" y="2461704"/>
            <a:ext cx="7315200" cy="1794076"/>
          </a:xfrm>
          <a:custGeom>
            <a:avLst/>
            <a:gdLst/>
            <a:ahLst/>
            <a:cxnLst/>
            <a:rect l="0" t="0" r="r" b="b"/>
            <a:pathLst>
              <a:path w="10701" h="3050">
                <a:moveTo>
                  <a:pt x="508" y="0"/>
                </a:moveTo>
                <a:cubicBezTo>
                  <a:pt x="254" y="0"/>
                  <a:pt x="0" y="254"/>
                  <a:pt x="0" y="508"/>
                </a:cubicBezTo>
                <a:lnTo>
                  <a:pt x="0" y="2540"/>
                </a:lnTo>
                <a:cubicBezTo>
                  <a:pt x="0" y="2794"/>
                  <a:pt x="254" y="3049"/>
                  <a:pt x="508" y="3049"/>
                </a:cubicBezTo>
                <a:lnTo>
                  <a:pt x="10192" y="3049"/>
                </a:lnTo>
                <a:cubicBezTo>
                  <a:pt x="10446" y="3049"/>
                  <a:pt x="10700" y="2794"/>
                  <a:pt x="10700" y="2540"/>
                </a:cubicBezTo>
                <a:lnTo>
                  <a:pt x="10700" y="508"/>
                </a:lnTo>
                <a:cubicBezTo>
                  <a:pt x="10700" y="254"/>
                  <a:pt x="10446" y="0"/>
                  <a:pt x="10192" y="0"/>
                </a:cubicBezTo>
                <a:lnTo>
                  <a:pt x="508"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ctr">
            <a:normAutofit/>
          </a:bodyPr>
          <a:lstStyle/>
          <a:p>
            <a:r>
              <a:rPr lang="en-US" sz="2400" dirty="0">
                <a:solidFill>
                  <a:schemeClr val="accent5">
                    <a:lumMod val="75000"/>
                  </a:schemeClr>
                </a:solidFill>
                <a:latin typeface="Georgia Pro Black" panose="02040A02050405020203" pitchFamily="18" charset="0"/>
              </a:rPr>
              <a:t>Rom 1:5 </a:t>
            </a:r>
            <a:r>
              <a:rPr lang="en-US" sz="2400" dirty="0">
                <a:latin typeface="Georgia Pro Black" panose="02040A02050405020203" pitchFamily="18" charset="0"/>
              </a:rPr>
              <a:t>Through him we received grace and apostleship to call all the Gentiles to the obedience that comes from faith for his name's sake.</a:t>
            </a:r>
            <a:endParaRPr lang="en-US" sz="2400" b="0" strike="noStrike" spc="-1" dirty="0">
              <a:latin typeface="Georgia Pro Black" panose="02040A02050405020203" pitchFamily="18" charset="0"/>
            </a:endParaRPr>
          </a:p>
        </p:txBody>
      </p:sp>
    </p:spTree>
    <p:extLst>
      <p:ext uri="{BB962C8B-B14F-4D97-AF65-F5344CB8AC3E}">
        <p14:creationId xmlns:p14="http://schemas.microsoft.com/office/powerpoint/2010/main" val="276336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ADF98-B83D-48CE-9262-6363051E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
            <a:ext cx="10077450" cy="5668566"/>
          </a:xfrm>
          <a:prstGeom prst="rect">
            <a:avLst/>
          </a:prstGeom>
        </p:spPr>
      </p:pic>
      <p:grpSp>
        <p:nvGrpSpPr>
          <p:cNvPr id="6" name="Group 5">
            <a:extLst>
              <a:ext uri="{FF2B5EF4-FFF2-40B4-BE49-F238E27FC236}">
                <a16:creationId xmlns:a16="http://schemas.microsoft.com/office/drawing/2014/main" id="{5958AC94-4392-4BB7-9A75-ABBF49BADA23}"/>
              </a:ext>
            </a:extLst>
          </p:cNvPr>
          <p:cNvGrpSpPr/>
          <p:nvPr/>
        </p:nvGrpSpPr>
        <p:grpSpPr>
          <a:xfrm>
            <a:off x="1457775" y="2545074"/>
            <a:ext cx="1460221" cy="2572384"/>
            <a:chOff x="1763659" y="3078866"/>
            <a:chExt cx="1766619" cy="3112147"/>
          </a:xfrm>
        </p:grpSpPr>
        <p:sp>
          <p:nvSpPr>
            <p:cNvPr id="5" name="Rectangle 4">
              <a:extLst>
                <a:ext uri="{FF2B5EF4-FFF2-40B4-BE49-F238E27FC236}">
                  <a16:creationId xmlns:a16="http://schemas.microsoft.com/office/drawing/2014/main" id="{70368301-DE3A-4921-AC1C-04DDC6870995}"/>
                </a:ext>
              </a:extLst>
            </p:cNvPr>
            <p:cNvSpPr/>
            <p:nvPr/>
          </p:nvSpPr>
          <p:spPr>
            <a:xfrm>
              <a:off x="2152891" y="3078866"/>
              <a:ext cx="821803" cy="2673752"/>
            </a:xfrm>
            <a:prstGeom prst="rect">
              <a:avLst/>
            </a:prstGeom>
            <a:solidFill>
              <a:schemeClr val="accent6">
                <a:alpha val="1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a:p>
          </p:txBody>
        </p:sp>
        <p:sp>
          <p:nvSpPr>
            <p:cNvPr id="4" name="Ribbon: Tilted Up 3">
              <a:extLst>
                <a:ext uri="{FF2B5EF4-FFF2-40B4-BE49-F238E27FC236}">
                  <a16:creationId xmlns:a16="http://schemas.microsoft.com/office/drawing/2014/main" id="{F6C9236D-3CBF-4AB5-8397-560D2946F7AA}"/>
                </a:ext>
              </a:extLst>
            </p:cNvPr>
            <p:cNvSpPr/>
            <p:nvPr/>
          </p:nvSpPr>
          <p:spPr>
            <a:xfrm>
              <a:off x="1763659" y="5730919"/>
              <a:ext cx="1766619" cy="460094"/>
            </a:xfrm>
            <a:prstGeom prst="ribbon2">
              <a:avLst>
                <a:gd name="adj1" fmla="val 16667"/>
                <a:gd name="adj2" fmla="val 7500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88" dirty="0">
                  <a:latin typeface="Segoe Print" panose="02000600000000000000" pitchFamily="2" charset="0"/>
                </a:rPr>
                <a:t>Our focus</a:t>
              </a:r>
            </a:p>
          </p:txBody>
        </p:sp>
      </p:grpSp>
    </p:spTree>
    <p:extLst>
      <p:ext uri="{BB962C8B-B14F-4D97-AF65-F5344CB8AC3E}">
        <p14:creationId xmlns:p14="http://schemas.microsoft.com/office/powerpoint/2010/main" val="35049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219869" y="187506"/>
            <a:ext cx="9653941"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spc="-1" dirty="0">
                <a:solidFill>
                  <a:srgbClr val="000000"/>
                </a:solidFill>
                <a:latin typeface="Georgia"/>
              </a:rPr>
              <a:t> </a:t>
            </a:r>
            <a:r>
              <a:rPr lang="en-US" sz="2800" spc="-1" dirty="0">
                <a:solidFill>
                  <a:srgbClr val="000000"/>
                </a:solidFill>
                <a:latin typeface="Georgia"/>
              </a:rPr>
              <a:t>Untangling the Reformation: History of the Catholic Church</a:t>
            </a:r>
            <a:endParaRPr lang="en-US" sz="2800" b="0" strike="noStrike" spc="-1" dirty="0">
              <a:latin typeface="Arial"/>
            </a:endParaRPr>
          </a:p>
        </p:txBody>
      </p:sp>
      <p:sp>
        <p:nvSpPr>
          <p:cNvPr id="42" name="CustomShape 2"/>
          <p:cNvSpPr/>
          <p:nvPr/>
        </p:nvSpPr>
        <p:spPr>
          <a:xfrm>
            <a:off x="3812400" y="1679400"/>
            <a:ext cx="2468880" cy="423720"/>
          </a:xfrm>
          <a:custGeom>
            <a:avLst/>
            <a:gdLst/>
            <a:ahLst/>
            <a:cxnLst/>
            <a:rect l="0" t="0" r="r" b="b"/>
            <a:pathLst>
              <a:path w="6860" h="1179">
                <a:moveTo>
                  <a:pt x="196" y="0"/>
                </a:moveTo>
                <a:cubicBezTo>
                  <a:pt x="98" y="0"/>
                  <a:pt x="0" y="98"/>
                  <a:pt x="0" y="196"/>
                </a:cubicBezTo>
                <a:lnTo>
                  <a:pt x="0" y="981"/>
                </a:lnTo>
                <a:cubicBezTo>
                  <a:pt x="0" y="1079"/>
                  <a:pt x="98" y="1178"/>
                  <a:pt x="196" y="1178"/>
                </a:cubicBezTo>
                <a:lnTo>
                  <a:pt x="6662" y="1178"/>
                </a:lnTo>
                <a:cubicBezTo>
                  <a:pt x="6760" y="1178"/>
                  <a:pt x="6859" y="1079"/>
                  <a:pt x="6859" y="981"/>
                </a:cubicBezTo>
                <a:lnTo>
                  <a:pt x="6859" y="196"/>
                </a:lnTo>
                <a:cubicBezTo>
                  <a:pt x="6859" y="98"/>
                  <a:pt x="6760" y="0"/>
                  <a:pt x="6662"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a:solidFill>
                  <a:srgbClr val="000000"/>
                </a:solidFill>
                <a:latin typeface="Georgia"/>
              </a:rPr>
              <a:t>Early 16</a:t>
            </a:r>
            <a:r>
              <a:rPr lang="en-US" sz="2000" b="0" strike="noStrike" spc="-1" baseline="101000">
                <a:solidFill>
                  <a:srgbClr val="000000"/>
                </a:solidFill>
                <a:latin typeface="Georgia"/>
              </a:rPr>
              <a:t>th</a:t>
            </a:r>
            <a:r>
              <a:rPr lang="en-US" sz="2000" b="0" strike="noStrike" spc="-1">
                <a:solidFill>
                  <a:srgbClr val="000000"/>
                </a:solidFill>
                <a:latin typeface="Georgia"/>
              </a:rPr>
              <a:t> century</a:t>
            </a:r>
            <a:endParaRPr lang="en-US" sz="2000" b="0" strike="noStrike" spc="-1">
              <a:latin typeface="Arial"/>
            </a:endParaRPr>
          </a:p>
        </p:txBody>
      </p:sp>
      <p:pic>
        <p:nvPicPr>
          <p:cNvPr id="2" name="Picture 1">
            <a:extLst>
              <a:ext uri="{FF2B5EF4-FFF2-40B4-BE49-F238E27FC236}">
                <a16:creationId xmlns:a16="http://schemas.microsoft.com/office/drawing/2014/main" id="{12DC4BBB-3AF7-4983-90E5-C615AB281B85}"/>
              </a:ext>
            </a:extLst>
          </p:cNvPr>
          <p:cNvPicPr>
            <a:picLocks noChangeAspect="1"/>
          </p:cNvPicPr>
          <p:nvPr/>
        </p:nvPicPr>
        <p:blipFill>
          <a:blip r:embed="rId2"/>
          <a:stretch>
            <a:fillRect/>
          </a:stretch>
        </p:blipFill>
        <p:spPr>
          <a:xfrm>
            <a:off x="0" y="16471"/>
            <a:ext cx="10077450" cy="5636019"/>
          </a:xfrm>
          <a:prstGeom prst="rect">
            <a:avLst/>
          </a:prstGeom>
        </p:spPr>
      </p:pic>
      <p:sp>
        <p:nvSpPr>
          <p:cNvPr id="5" name="CustomShape 1">
            <a:extLst>
              <a:ext uri="{FF2B5EF4-FFF2-40B4-BE49-F238E27FC236}">
                <a16:creationId xmlns:a16="http://schemas.microsoft.com/office/drawing/2014/main" id="{79C4F23F-8098-4445-BE11-047D96CA2EB1}"/>
              </a:ext>
            </a:extLst>
          </p:cNvPr>
          <p:cNvSpPr/>
          <p:nvPr/>
        </p:nvSpPr>
        <p:spPr>
          <a:xfrm>
            <a:off x="1701720" y="95040"/>
            <a:ext cx="6672960"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spc="-1" dirty="0">
                <a:solidFill>
                  <a:srgbClr val="000000"/>
                </a:solidFill>
                <a:latin typeface="Georgia"/>
              </a:rPr>
              <a:t>How tangled up are you?</a:t>
            </a:r>
            <a:endParaRPr lang="en-US" sz="3600" spc="-1" dirty="0"/>
          </a:p>
        </p:txBody>
      </p:sp>
      <p:pic>
        <p:nvPicPr>
          <p:cNvPr id="4" name="Picture 3" descr="A person wearing a costume&#10;&#10;Description automatically generated">
            <a:extLst>
              <a:ext uri="{FF2B5EF4-FFF2-40B4-BE49-F238E27FC236}">
                <a16:creationId xmlns:a16="http://schemas.microsoft.com/office/drawing/2014/main" id="{C8D50239-4799-48FD-AD49-887C169D8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720" y="1216428"/>
            <a:ext cx="2811095" cy="4230100"/>
          </a:xfrm>
          <a:prstGeom prst="rect">
            <a:avLst/>
          </a:prstGeom>
        </p:spPr>
      </p:pic>
      <p:sp>
        <p:nvSpPr>
          <p:cNvPr id="10" name="CustomShape 1">
            <a:extLst>
              <a:ext uri="{FF2B5EF4-FFF2-40B4-BE49-F238E27FC236}">
                <a16:creationId xmlns:a16="http://schemas.microsoft.com/office/drawing/2014/main" id="{EC9D9A39-4C30-420D-9ADE-CCD6FB1FDF19}"/>
              </a:ext>
            </a:extLst>
          </p:cNvPr>
          <p:cNvSpPr/>
          <p:nvPr/>
        </p:nvSpPr>
        <p:spPr>
          <a:xfrm>
            <a:off x="5066215" y="1181501"/>
            <a:ext cx="3791244" cy="4265027"/>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square" lIns="90000" tIns="45000" rIns="90000" bIns="45000" anchor="ctr" anchorCtr="0">
            <a:noAutofit/>
          </a:bodyPr>
          <a:lstStyle/>
          <a:p>
            <a:pPr algn="ctr"/>
            <a:r>
              <a:rPr lang="en-US" sz="3600" spc="-1" dirty="0">
                <a:solidFill>
                  <a:srgbClr val="000000"/>
                </a:solidFill>
                <a:latin typeface="Georgia"/>
              </a:rPr>
              <a:t>Sacraments:</a:t>
            </a:r>
          </a:p>
          <a:p>
            <a:pPr marL="742950" indent="-742950">
              <a:buFont typeface="+mj-lt"/>
              <a:buAutoNum type="arabicPeriod"/>
            </a:pPr>
            <a:r>
              <a:rPr lang="en-US" sz="2800" spc="-1" dirty="0">
                <a:solidFill>
                  <a:srgbClr val="000000"/>
                </a:solidFill>
                <a:latin typeface="Georgia"/>
              </a:rPr>
              <a:t>Baptism</a:t>
            </a:r>
          </a:p>
          <a:p>
            <a:pPr marL="742950" indent="-742950">
              <a:buFont typeface="+mj-lt"/>
              <a:buAutoNum type="arabicPeriod"/>
            </a:pPr>
            <a:r>
              <a:rPr lang="en-US" sz="2800" spc="-1" dirty="0">
                <a:solidFill>
                  <a:srgbClr val="000000"/>
                </a:solidFill>
                <a:latin typeface="Georgia"/>
              </a:rPr>
              <a:t>First Communion (Eucharist)</a:t>
            </a:r>
          </a:p>
          <a:p>
            <a:pPr marL="742950" indent="-742950">
              <a:buFont typeface="+mj-lt"/>
              <a:buAutoNum type="arabicPeriod"/>
            </a:pPr>
            <a:r>
              <a:rPr lang="en-US" sz="2800" spc="-1" dirty="0">
                <a:solidFill>
                  <a:srgbClr val="000000"/>
                </a:solidFill>
                <a:latin typeface="Georgia"/>
              </a:rPr>
              <a:t>Confirmation</a:t>
            </a:r>
          </a:p>
          <a:p>
            <a:pPr marL="742950" indent="-742950">
              <a:buFont typeface="+mj-lt"/>
              <a:buAutoNum type="arabicPeriod"/>
            </a:pPr>
            <a:r>
              <a:rPr lang="en-US" sz="2800" spc="-1" dirty="0">
                <a:solidFill>
                  <a:srgbClr val="000000"/>
                </a:solidFill>
                <a:latin typeface="Georgia"/>
              </a:rPr>
              <a:t>Confession (Penance &amp; Reconciliation)</a:t>
            </a:r>
            <a:endParaRPr lang="en-US" sz="3600" b="0" strike="noStrike" spc="-1" dirty="0">
              <a:latin typeface="Arial"/>
            </a:endParaRPr>
          </a:p>
        </p:txBody>
      </p:sp>
    </p:spTree>
    <p:extLst>
      <p:ext uri="{BB962C8B-B14F-4D97-AF65-F5344CB8AC3E}">
        <p14:creationId xmlns:p14="http://schemas.microsoft.com/office/powerpoint/2010/main" val="410582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383A-5710-4F48-AA9D-B2BF55F954A3}"/>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E3E5CCE-7B2A-48A9-B84E-B8BBB10D2063}"/>
              </a:ext>
            </a:extLst>
          </p:cNvPr>
          <p:cNvSpPr>
            <a:spLocks noGrp="1"/>
          </p:cNvSpPr>
          <p:nvPr>
            <p:ph type="subTitle"/>
          </p:nvPr>
        </p:nvSpPr>
        <p:spPr/>
        <p:txBody>
          <a:bodyPr/>
          <a:lstStyle/>
          <a:p>
            <a:endParaRPr lang="en-US"/>
          </a:p>
        </p:txBody>
      </p:sp>
      <p:pic>
        <p:nvPicPr>
          <p:cNvPr id="1026" name="Picture 2" descr="Image result for catholic church vatican">
            <a:extLst>
              <a:ext uri="{FF2B5EF4-FFF2-40B4-BE49-F238E27FC236}">
                <a16:creationId xmlns:a16="http://schemas.microsoft.com/office/drawing/2014/main" id="{76C8ECDD-6C54-419B-B4DC-D7C1114FE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7449" cy="5668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AEB5B6-FDCE-4B49-B719-49AF7A72F328}"/>
              </a:ext>
            </a:extLst>
          </p:cNvPr>
          <p:cNvSpPr txBox="1"/>
          <p:nvPr/>
        </p:nvSpPr>
        <p:spPr>
          <a:xfrm>
            <a:off x="396490" y="468107"/>
            <a:ext cx="9175910" cy="461665"/>
          </a:xfrm>
          <a:prstGeom prst="rect">
            <a:avLst/>
          </a:prstGeom>
          <a:noFill/>
        </p:spPr>
        <p:txBody>
          <a:bodyPr wrap="none" rtlCol="0">
            <a:spAutoFit/>
          </a:bodyPr>
          <a:lstStyle/>
          <a:p>
            <a:r>
              <a:rPr lang="en-US" sz="2400" dirty="0">
                <a:latin typeface="Wide Latin" panose="020A0A07050505020404" pitchFamily="18" charset="0"/>
              </a:rPr>
              <a:t>The History of the Catholic Church</a:t>
            </a:r>
          </a:p>
        </p:txBody>
      </p:sp>
      <p:pic>
        <p:nvPicPr>
          <p:cNvPr id="1028" name="Picture 4" descr="https://upload.wikimedia.org/wikipedia/commons/thumb/3/31/Coat_of_arms_Holy_See.svg/100px-Coat_of_arms_Holy_See.svg.png">
            <a:extLst>
              <a:ext uri="{FF2B5EF4-FFF2-40B4-BE49-F238E27FC236}">
                <a16:creationId xmlns:a16="http://schemas.microsoft.com/office/drawing/2014/main" id="{A1AC2E90-5352-4494-B919-2D4E51CB2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57" y="924587"/>
            <a:ext cx="9525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b/b3/Coat_of_arms_of_the_Vatican_City.svg/100px-Coat_of_arms_of_the_Vatican_City.svg.png">
            <a:extLst>
              <a:ext uri="{FF2B5EF4-FFF2-40B4-BE49-F238E27FC236}">
                <a16:creationId xmlns:a16="http://schemas.microsoft.com/office/drawing/2014/main" id="{A503B671-4ECC-42B9-8E2C-791CEC2F1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5451" y="924587"/>
            <a:ext cx="9525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96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2247DD-11E5-4AE5-B371-E3E7FAB3D252}"/>
              </a:ext>
            </a:extLst>
          </p:cNvPr>
          <p:cNvSpPr>
            <a:spLocks noGrp="1"/>
          </p:cNvSpPr>
          <p:nvPr>
            <p:ph type="subTitle"/>
          </p:nvPr>
        </p:nvSpPr>
        <p:spPr>
          <a:xfrm>
            <a:off x="339959" y="1152315"/>
            <a:ext cx="9068760" cy="4825424"/>
          </a:xfrm>
        </p:spPr>
        <p:txBody>
          <a:bodyPr/>
          <a:lstStyle/>
          <a:p>
            <a:r>
              <a:rPr lang="en-US" altLang="en-US" dirty="0">
                <a:solidFill>
                  <a:srgbClr val="222222"/>
                </a:solidFill>
                <a:latin typeface="Georgia Pro Black" panose="020B0604020202020204" pitchFamily="18" charset="0"/>
                <a:cs typeface="Arial" panose="020B0604020202020204" pitchFamily="34" charset="0"/>
              </a:rPr>
              <a:t>CATHOLIC</a:t>
            </a:r>
          </a:p>
          <a:p>
            <a:pPr lvl="1"/>
            <a:r>
              <a:rPr lang="en-US" altLang="en-US" dirty="0">
                <a:solidFill>
                  <a:srgbClr val="0B0080"/>
                </a:solidFill>
                <a:latin typeface="Georgia Pro Black" panose="020B0604020202020204" pitchFamily="18" charset="0"/>
                <a:cs typeface="Arial" panose="020B0604020202020204" pitchFamily="34" charset="0"/>
                <a:hlinkClick r:id="rId2" tooltip="Greek language"/>
              </a:rPr>
              <a:t>Greek</a:t>
            </a:r>
            <a:r>
              <a:rPr lang="en-US" altLang="en-US" dirty="0">
                <a:solidFill>
                  <a:srgbClr val="222222"/>
                </a:solidFill>
                <a:latin typeface="Georgia Pro Black" panose="020B0604020202020204" pitchFamily="18" charset="0"/>
                <a:cs typeface="Arial" panose="020B0604020202020204" pitchFamily="34" charset="0"/>
              </a:rPr>
              <a:t>: </a:t>
            </a:r>
            <a:r>
              <a:rPr lang="el-GR" altLang="en-US" dirty="0">
                <a:solidFill>
                  <a:srgbClr val="222222"/>
                </a:solidFill>
                <a:latin typeface="Georgia Pro Black" panose="020B0604020202020204" pitchFamily="18" charset="0"/>
                <a:cs typeface="Arial" panose="020B0604020202020204" pitchFamily="34" charset="0"/>
              </a:rPr>
              <a:t>καθολικός</a:t>
            </a:r>
            <a:endParaRPr lang="en-US" altLang="en-US" dirty="0">
              <a:solidFill>
                <a:srgbClr val="222222"/>
              </a:solidFill>
              <a:latin typeface="Georgia Pro Black" panose="020B0604020202020204" pitchFamily="18" charset="0"/>
              <a:cs typeface="Arial" panose="020B0604020202020204" pitchFamily="34" charset="0"/>
            </a:endParaRPr>
          </a:p>
          <a:p>
            <a:pPr lvl="1"/>
            <a:r>
              <a:rPr kumimoji="0" lang="el-GR" altLang="en-US" sz="1600" b="0" i="0" u="none" strike="noStrike" cap="none" normalizeH="0" baseline="0" dirty="0">
                <a:ln>
                  <a:noFill/>
                </a:ln>
                <a:solidFill>
                  <a:srgbClr val="0B0080"/>
                </a:solidFill>
                <a:effectLst/>
                <a:latin typeface="Georgia Pro Black" panose="020B0604020202020204" pitchFamily="18" charset="0"/>
                <a:cs typeface="Arial" panose="020B0604020202020204" pitchFamily="34" charset="0"/>
                <a:hlinkClick r:id="rId3" tooltip="Romanization of Greek"/>
              </a:rPr>
              <a:t>romanized</a:t>
            </a:r>
            <a:r>
              <a:rPr kumimoji="0" lang="el-GR" altLang="en-US" sz="1600" b="0" i="0" u="none" strike="noStrike" cap="none" normalizeH="0" baseline="0" dirty="0">
                <a:ln>
                  <a:noFill/>
                </a:ln>
                <a:solidFill>
                  <a:srgbClr val="222222"/>
                </a:solidFill>
                <a:effectLst/>
                <a:latin typeface="Georgia Pro Black" panose="020B0604020202020204" pitchFamily="18" charset="0"/>
                <a:cs typeface="Arial" panose="020B0604020202020204" pitchFamily="34" charset="0"/>
              </a:rPr>
              <a:t>: </a:t>
            </a:r>
            <a:r>
              <a:rPr lang="el-GR" altLang="en-US" i="1" dirty="0">
                <a:solidFill>
                  <a:srgbClr val="222222"/>
                </a:solidFill>
                <a:latin typeface="Georgia Pro Black" panose="020B0604020202020204" pitchFamily="18" charset="0"/>
                <a:cs typeface="Arial" panose="020B0604020202020204" pitchFamily="34" charset="0"/>
              </a:rPr>
              <a:t>katholikos</a:t>
            </a:r>
            <a:endParaRPr lang="en-US" altLang="en-US" i="1" dirty="0">
              <a:solidFill>
                <a:srgbClr val="222222"/>
              </a:solidFill>
              <a:latin typeface="Georgia Pro Black" panose="020B0604020202020204" pitchFamily="18" charset="0"/>
              <a:cs typeface="Arial" panose="020B0604020202020204" pitchFamily="34" charset="0"/>
            </a:endParaRPr>
          </a:p>
          <a:p>
            <a:pPr lvl="1"/>
            <a:r>
              <a:rPr kumimoji="0" lang="el-GR" altLang="en-US" sz="1600" b="0" i="0" u="none" strike="noStrike" cap="none" normalizeH="0" baseline="0" dirty="0">
                <a:ln>
                  <a:noFill/>
                </a:ln>
                <a:solidFill>
                  <a:srgbClr val="0B0080"/>
                </a:solidFill>
                <a:effectLst/>
                <a:latin typeface="Georgia Pro Black" panose="020B0604020202020204" pitchFamily="18" charset="0"/>
                <a:cs typeface="Arial" panose="020B0604020202020204" pitchFamily="34" charset="0"/>
                <a:hlinkClick r:id="rId4" tooltip="Literal translation"/>
              </a:rPr>
              <a:t>lit.</a:t>
            </a:r>
            <a:r>
              <a:rPr kumimoji="0" lang="el-GR" altLang="en-US" sz="1600" b="0" i="0" u="none" strike="noStrike" cap="none" normalizeH="0" baseline="0" dirty="0">
                <a:ln>
                  <a:noFill/>
                </a:ln>
                <a:solidFill>
                  <a:srgbClr val="222222"/>
                </a:solidFill>
                <a:effectLst/>
                <a:latin typeface="Georgia Pro Black" panose="020B0604020202020204" pitchFamily="18" charset="0"/>
                <a:cs typeface="Arial" panose="020B0604020202020204" pitchFamily="34" charset="0"/>
              </a:rPr>
              <a:t> </a:t>
            </a:r>
            <a:r>
              <a:rPr lang="el-GR" altLang="en-US" dirty="0">
                <a:solidFill>
                  <a:srgbClr val="222222"/>
                </a:solidFill>
                <a:latin typeface="Georgia Pro Black" panose="020B0604020202020204" pitchFamily="18" charset="0"/>
                <a:cs typeface="Arial" panose="020B0604020202020204" pitchFamily="34" charset="0"/>
              </a:rPr>
              <a:t>'universal’</a:t>
            </a:r>
            <a:endParaRPr lang="en-US" altLang="en-US" dirty="0">
              <a:solidFill>
                <a:srgbClr val="222222"/>
              </a:solidFill>
              <a:latin typeface="Georgia Pro Black" panose="020B0604020202020204" pitchFamily="18" charset="0"/>
              <a:cs typeface="Arial" panose="020B0604020202020204" pitchFamily="34" charset="0"/>
            </a:endParaRPr>
          </a:p>
          <a:p>
            <a:pPr lvl="1"/>
            <a:r>
              <a:rPr lang="en-US" altLang="en-US" dirty="0">
                <a:solidFill>
                  <a:srgbClr val="222222"/>
                </a:solidFill>
                <a:latin typeface="Georgia Pro" panose="02040502050405020303" pitchFamily="18" charset="0"/>
                <a:cs typeface="Arial" panose="020B0604020202020204" pitchFamily="34" charset="0"/>
              </a:rPr>
              <a:t>F</a:t>
            </a:r>
            <a:r>
              <a:rPr lang="el-GR" altLang="en-US" dirty="0">
                <a:solidFill>
                  <a:srgbClr val="222222"/>
                </a:solidFill>
                <a:latin typeface="Georgia Pro" panose="02040502050405020303" pitchFamily="18" charset="0"/>
                <a:cs typeface="Arial" panose="020B0604020202020204" pitchFamily="34" charset="0"/>
              </a:rPr>
              <a:t>irst used to describe the church in the early 2nd century</a:t>
            </a:r>
            <a:r>
              <a:rPr lang="en-US" altLang="en-US" dirty="0">
                <a:solidFill>
                  <a:srgbClr val="222222"/>
                </a:solidFill>
                <a:latin typeface="Georgia Pro" panose="02040502050405020303" pitchFamily="18" charset="0"/>
                <a:cs typeface="Arial" panose="020B0604020202020204" pitchFamily="34" charset="0"/>
              </a:rPr>
              <a:t> in a letter written by Saint Ignatius of Antioch to the </a:t>
            </a:r>
            <a:r>
              <a:rPr lang="en-US" altLang="en-US" dirty="0" err="1">
                <a:solidFill>
                  <a:srgbClr val="222222"/>
                </a:solidFill>
                <a:latin typeface="Georgia Pro" panose="02040502050405020303" pitchFamily="18" charset="0"/>
                <a:cs typeface="Arial" panose="020B0604020202020204" pitchFamily="34" charset="0"/>
              </a:rPr>
              <a:t>Smyrnaeans</a:t>
            </a:r>
            <a:r>
              <a:rPr lang="en-US" altLang="en-US" dirty="0">
                <a:solidFill>
                  <a:srgbClr val="222222"/>
                </a:solidFill>
                <a:latin typeface="Georgia Pro" panose="02040502050405020303" pitchFamily="18" charset="0"/>
                <a:cs typeface="Arial" panose="020B0604020202020204" pitchFamily="34" charset="0"/>
              </a:rPr>
              <a:t> ~ 110 AD.</a:t>
            </a:r>
          </a:p>
          <a:p>
            <a:pPr lvl="1"/>
            <a:r>
              <a:rPr lang="en-US" altLang="en-US" dirty="0">
                <a:solidFill>
                  <a:srgbClr val="222222"/>
                </a:solidFill>
                <a:latin typeface="Georgia Pro" panose="02040502050405020303" pitchFamily="18" charset="0"/>
                <a:cs typeface="Arial" panose="020B0604020202020204" pitchFamily="34" charset="0"/>
              </a:rPr>
              <a:t>Of note, Ignatius of Antioch is also attributed to the earliest recorded use of “Christianity” (as expanded onto “Christian” in the Bible) ~ 100AD.</a:t>
            </a:r>
          </a:p>
          <a:p>
            <a:pPr lvl="1"/>
            <a:r>
              <a:rPr lang="en-US" altLang="en-US" dirty="0">
                <a:solidFill>
                  <a:srgbClr val="222222"/>
                </a:solidFill>
                <a:latin typeface="Georgia Pro" panose="02040502050405020303" pitchFamily="18" charset="0"/>
                <a:cs typeface="Arial" panose="020B0604020202020204" pitchFamily="34" charset="0"/>
              </a:rPr>
              <a:t>2 Peter is believed to be the newest of the books of the NT ~ 110 AD.</a:t>
            </a:r>
          </a:p>
          <a:p>
            <a:pPr lvl="1"/>
            <a:endParaRPr lang="en-US" dirty="0">
              <a:latin typeface="Georgia Pro Black" panose="020B0604020202020204" pitchFamily="18" charset="0"/>
            </a:endParaRPr>
          </a:p>
        </p:txBody>
      </p:sp>
      <p:sp>
        <p:nvSpPr>
          <p:cNvPr id="9" name="CustomShape 1">
            <a:extLst>
              <a:ext uri="{FF2B5EF4-FFF2-40B4-BE49-F238E27FC236}">
                <a16:creationId xmlns:a16="http://schemas.microsoft.com/office/drawing/2014/main" id="{5246466B-F663-47A2-BEC2-F7D110376143}"/>
              </a:ext>
            </a:extLst>
          </p:cNvPr>
          <p:cNvSpPr/>
          <p:nvPr/>
        </p:nvSpPr>
        <p:spPr>
          <a:xfrm>
            <a:off x="1378481" y="95040"/>
            <a:ext cx="7370361"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dirty="0">
                <a:solidFill>
                  <a:srgbClr val="000000"/>
                </a:solidFill>
                <a:latin typeface="Georgia"/>
              </a:rPr>
              <a:t>The History of the Catholic Church</a:t>
            </a:r>
            <a:endParaRPr lang="en-US" sz="3600" b="0" strike="noStrike" spc="-1" dirty="0">
              <a:latin typeface="Arial"/>
            </a:endParaRPr>
          </a:p>
        </p:txBody>
      </p:sp>
      <p:pic>
        <p:nvPicPr>
          <p:cNvPr id="10" name="Picture 9" descr="https://upload.wikimedia.org/wikipedia/commons/thumb/3/31/Coat_of_arms_Holy_See.svg/100px-Coat_of_arms_Holy_See.svg.png">
            <a:extLst>
              <a:ext uri="{FF2B5EF4-FFF2-40B4-BE49-F238E27FC236}">
                <a16:creationId xmlns:a16="http://schemas.microsoft.com/office/drawing/2014/main" id="{6E850C9D-49E6-4C81-BE1F-85C0614B1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43" y="85515"/>
            <a:ext cx="9525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upload.wikimedia.org/wikipedia/commons/thumb/b/b3/Coat_of_arms_of_the_Vatican_City.svg/100px-Coat_of_arms_of_the_Vatican_City.svg.png">
            <a:extLst>
              <a:ext uri="{FF2B5EF4-FFF2-40B4-BE49-F238E27FC236}">
                <a16:creationId xmlns:a16="http://schemas.microsoft.com/office/drawing/2014/main" id="{FFFC05AB-FBCF-4C54-921A-B1EB0BCB6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2080" y="95040"/>
            <a:ext cx="9525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61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92C51CA7-3096-417D-A162-213A3D5826EB}"/>
              </a:ext>
            </a:extLst>
          </p:cNvPr>
          <p:cNvSpPr/>
          <p:nvPr/>
        </p:nvSpPr>
        <p:spPr>
          <a:xfrm>
            <a:off x="1378481" y="95040"/>
            <a:ext cx="7370361" cy="822960"/>
          </a:xfrm>
          <a:custGeom>
            <a:avLst/>
            <a:gdLst/>
            <a:ahLst/>
            <a:cxnLst/>
            <a:rect l="0" t="0" r="r" b="b"/>
            <a:pathLst>
              <a:path w="18538" h="2288">
                <a:moveTo>
                  <a:pt x="381" y="0"/>
                </a:moveTo>
                <a:cubicBezTo>
                  <a:pt x="190" y="0"/>
                  <a:pt x="0" y="190"/>
                  <a:pt x="0" y="381"/>
                </a:cubicBezTo>
                <a:lnTo>
                  <a:pt x="0" y="1905"/>
                </a:lnTo>
                <a:cubicBezTo>
                  <a:pt x="0" y="2096"/>
                  <a:pt x="190" y="2287"/>
                  <a:pt x="381" y="2287"/>
                </a:cubicBezTo>
                <a:lnTo>
                  <a:pt x="18155" y="2287"/>
                </a:lnTo>
                <a:cubicBezTo>
                  <a:pt x="18346" y="2287"/>
                  <a:pt x="18537" y="2096"/>
                  <a:pt x="18537" y="1905"/>
                </a:cubicBezTo>
                <a:lnTo>
                  <a:pt x="18537" y="381"/>
                </a:lnTo>
                <a:cubicBezTo>
                  <a:pt x="18537" y="190"/>
                  <a:pt x="18346" y="0"/>
                  <a:pt x="18155" y="0"/>
                </a:cubicBezTo>
                <a:lnTo>
                  <a:pt x="381"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3600" b="0" strike="noStrike" spc="-1" dirty="0">
                <a:solidFill>
                  <a:srgbClr val="000000"/>
                </a:solidFill>
                <a:latin typeface="Georgia"/>
              </a:rPr>
              <a:t>The History of the Catholic Church</a:t>
            </a:r>
            <a:endParaRPr lang="en-US" sz="3600" b="0" strike="noStrike" spc="-1" dirty="0">
              <a:latin typeface="Arial"/>
            </a:endParaRPr>
          </a:p>
        </p:txBody>
      </p:sp>
      <p:pic>
        <p:nvPicPr>
          <p:cNvPr id="5" name="Picture 4" descr="https://upload.wikimedia.org/wikipedia/commons/thumb/3/31/Coat_of_arms_Holy_See.svg/100px-Coat_of_arms_Holy_See.svg.png">
            <a:extLst>
              <a:ext uri="{FF2B5EF4-FFF2-40B4-BE49-F238E27FC236}">
                <a16:creationId xmlns:a16="http://schemas.microsoft.com/office/drawing/2014/main" id="{0105D751-16C9-4351-9ECC-C0A700EB7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3" y="85515"/>
            <a:ext cx="9525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upload.wikimedia.org/wikipedia/commons/thumb/b/b3/Coat_of_arms_of_the_Vatican_City.svg/100px-Coat_of_arms_of_the_Vatican_City.svg.png">
            <a:extLst>
              <a:ext uri="{FF2B5EF4-FFF2-40B4-BE49-F238E27FC236}">
                <a16:creationId xmlns:a16="http://schemas.microsoft.com/office/drawing/2014/main" id="{C0F76E9E-77B8-4C6B-87AC-C11E2F7C4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080" y="95040"/>
            <a:ext cx="952500" cy="1057275"/>
          </a:xfrm>
          <a:prstGeom prst="rect">
            <a:avLst/>
          </a:prstGeom>
          <a:noFill/>
          <a:extLst>
            <a:ext uri="{909E8E84-426E-40DD-AFC4-6F175D3DCCD1}">
              <a14:hiddenFill xmlns:a14="http://schemas.microsoft.com/office/drawing/2010/main">
                <a:solidFill>
                  <a:srgbClr val="FFFFFF"/>
                </a:solidFill>
              </a14:hiddenFill>
            </a:ext>
          </a:extLst>
        </p:spPr>
      </p:pic>
      <p:sp>
        <p:nvSpPr>
          <p:cNvPr id="9" name="CustomShape 3">
            <a:extLst>
              <a:ext uri="{FF2B5EF4-FFF2-40B4-BE49-F238E27FC236}">
                <a16:creationId xmlns:a16="http://schemas.microsoft.com/office/drawing/2014/main" id="{1CA61B56-A792-4A5B-AD05-4E782E2C0BBA}"/>
              </a:ext>
            </a:extLst>
          </p:cNvPr>
          <p:cNvSpPr/>
          <p:nvPr/>
        </p:nvSpPr>
        <p:spPr>
          <a:xfrm>
            <a:off x="3646161" y="1053280"/>
            <a:ext cx="2835000" cy="548640"/>
          </a:xfrm>
          <a:custGeom>
            <a:avLst/>
            <a:gdLst/>
            <a:ahLst/>
            <a:cxnLst/>
            <a:rect l="0" t="0" r="r" b="b"/>
            <a:pathLst>
              <a:path w="7877" h="1179">
                <a:moveTo>
                  <a:pt x="196" y="0"/>
                </a:moveTo>
                <a:cubicBezTo>
                  <a:pt x="98" y="0"/>
                  <a:pt x="0" y="98"/>
                  <a:pt x="0" y="196"/>
                </a:cubicBezTo>
                <a:lnTo>
                  <a:pt x="0" y="981"/>
                </a:lnTo>
                <a:cubicBezTo>
                  <a:pt x="0" y="1079"/>
                  <a:pt x="98" y="1178"/>
                  <a:pt x="196" y="1178"/>
                </a:cubicBezTo>
                <a:lnTo>
                  <a:pt x="7679" y="1178"/>
                </a:lnTo>
                <a:cubicBezTo>
                  <a:pt x="7777" y="1178"/>
                  <a:pt x="7876" y="1079"/>
                  <a:pt x="7876" y="981"/>
                </a:cubicBezTo>
                <a:lnTo>
                  <a:pt x="7876" y="196"/>
                </a:lnTo>
                <a:cubicBezTo>
                  <a:pt x="7876" y="98"/>
                  <a:pt x="7777" y="0"/>
                  <a:pt x="7679" y="0"/>
                </a:cubicBezTo>
                <a:lnTo>
                  <a:pt x="196"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dirty="0">
                <a:solidFill>
                  <a:srgbClr val="000000"/>
                </a:solidFill>
                <a:latin typeface="Georgia Pro" panose="02040502050405020303" pitchFamily="18" charset="0"/>
              </a:rPr>
              <a:t>The Church of Rome</a:t>
            </a:r>
            <a:endParaRPr lang="en-US" sz="2000" b="0" strike="noStrike" spc="-1" dirty="0">
              <a:latin typeface="Georgia Pro" panose="02040502050405020303" pitchFamily="18" charset="0"/>
            </a:endParaRPr>
          </a:p>
        </p:txBody>
      </p:sp>
      <p:sp>
        <p:nvSpPr>
          <p:cNvPr id="10" name="CustomShape 3">
            <a:extLst>
              <a:ext uri="{FF2B5EF4-FFF2-40B4-BE49-F238E27FC236}">
                <a16:creationId xmlns:a16="http://schemas.microsoft.com/office/drawing/2014/main" id="{173B9CFA-FE0D-40A5-94F4-C6A37341AF85}"/>
              </a:ext>
            </a:extLst>
          </p:cNvPr>
          <p:cNvSpPr/>
          <p:nvPr/>
        </p:nvSpPr>
        <p:spPr>
          <a:xfrm>
            <a:off x="2169510" y="1737200"/>
            <a:ext cx="5788302" cy="548640"/>
          </a:xfrm>
          <a:custGeom>
            <a:avLst/>
            <a:gdLst/>
            <a:ahLst/>
            <a:cxnLst/>
            <a:rect l="0" t="0" r="r" b="b"/>
            <a:pathLst>
              <a:path w="11685" h="1525">
                <a:moveTo>
                  <a:pt x="254" y="0"/>
                </a:moveTo>
                <a:cubicBezTo>
                  <a:pt x="127" y="0"/>
                  <a:pt x="0" y="127"/>
                  <a:pt x="0" y="254"/>
                </a:cubicBezTo>
                <a:lnTo>
                  <a:pt x="0" y="1270"/>
                </a:lnTo>
                <a:cubicBezTo>
                  <a:pt x="0" y="1397"/>
                  <a:pt x="127" y="1524"/>
                  <a:pt x="254" y="1524"/>
                </a:cubicBezTo>
                <a:lnTo>
                  <a:pt x="11430" y="1524"/>
                </a:lnTo>
                <a:cubicBezTo>
                  <a:pt x="11557" y="1524"/>
                  <a:pt x="11684" y="1397"/>
                  <a:pt x="11684" y="1270"/>
                </a:cubicBezTo>
                <a:lnTo>
                  <a:pt x="11684" y="254"/>
                </a:lnTo>
                <a:cubicBezTo>
                  <a:pt x="11684" y="127"/>
                  <a:pt x="11557" y="0"/>
                  <a:pt x="11430" y="0"/>
                </a:cubicBezTo>
                <a:lnTo>
                  <a:pt x="254" y="0"/>
                </a:lnTo>
              </a:path>
            </a:pathLst>
          </a:custGeom>
          <a:solidFill>
            <a:srgbClr val="EEEEEE"/>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2000" b="0" strike="noStrike" spc="-1" dirty="0">
                <a:solidFill>
                  <a:srgbClr val="000000"/>
                </a:solidFill>
                <a:latin typeface="Georgia Pro" panose="02040502050405020303" pitchFamily="18" charset="0"/>
              </a:rPr>
              <a:t>Doctrine:  Sacred Scripture + Sacred Tradition </a:t>
            </a:r>
            <a:endParaRPr lang="en-US" sz="2000" b="0" strike="noStrike" spc="-1" dirty="0">
              <a:latin typeface="Georgia Pro" panose="02040502050405020303" pitchFamily="18" charset="0"/>
            </a:endParaRPr>
          </a:p>
        </p:txBody>
      </p:sp>
      <p:sp>
        <p:nvSpPr>
          <p:cNvPr id="12" name="Subtitle 2">
            <a:extLst>
              <a:ext uri="{FF2B5EF4-FFF2-40B4-BE49-F238E27FC236}">
                <a16:creationId xmlns:a16="http://schemas.microsoft.com/office/drawing/2014/main" id="{1B708E6F-7205-4657-83BD-BD297C9F8A7D}"/>
              </a:ext>
            </a:extLst>
          </p:cNvPr>
          <p:cNvSpPr>
            <a:spLocks noGrp="1"/>
          </p:cNvSpPr>
          <p:nvPr>
            <p:ph type="subTitle"/>
          </p:nvPr>
        </p:nvSpPr>
        <p:spPr>
          <a:xfrm>
            <a:off x="421240" y="2498975"/>
            <a:ext cx="9234969" cy="3271665"/>
          </a:xfrm>
        </p:spPr>
        <p:txBody>
          <a:bodyPr/>
          <a:lstStyle/>
          <a:p>
            <a:r>
              <a:rPr lang="en-US" sz="1400" dirty="0">
                <a:latin typeface="Georgia Pro" panose="02040502050405020303" pitchFamily="18" charset="0"/>
              </a:rPr>
              <a:t>Sacred Tradition and Sacred Scripture form one sacred deposit of the word of God, committed to the Church. Holding fast to this deposit the entire holy people united with their shepherds remain always steadfast in the teaching of the Apostles, in the common life, in the breaking of the bread and in prayers (see Acts 2, 42, Greek text), so that holding to, practicing and professing the heritage of the faith, it becomes on the part of the bishops and faithful a single common effort.</a:t>
            </a:r>
          </a:p>
          <a:p>
            <a:endParaRPr lang="en-US" sz="1400" dirty="0">
              <a:latin typeface="Georgia Pro" panose="02040502050405020303" pitchFamily="18" charset="0"/>
            </a:endParaRPr>
          </a:p>
          <a:p>
            <a:r>
              <a:rPr lang="en-US" sz="1400" dirty="0">
                <a:latin typeface="Georgia Pro" panose="02040502050405020303" pitchFamily="18" charset="0"/>
              </a:rPr>
              <a:t>But the task of authentically interpreting the word of God, whether written or handed on, has been entrusted exclusively to the living teaching office of the Church, whose authority is exercised in the name of Jesus. This teaching office is not above the word of God, but serves it, teaching only what has been handed on, listening to it devoutly, guarding it scrupulously and explaining it faithfully in accord with a divine commission and with the help of the Holy Spirit, it draws from this one deposit of faith everything which it presents for belief as divinely revealed.</a:t>
            </a:r>
          </a:p>
          <a:p>
            <a:endParaRPr lang="en-US" sz="1400" dirty="0">
              <a:latin typeface="Georgia Pro" panose="02040502050405020303" pitchFamily="18" charset="0"/>
            </a:endParaRPr>
          </a:p>
          <a:p>
            <a:r>
              <a:rPr lang="en-US" sz="1400" dirty="0">
                <a:latin typeface="Georgia Pro" panose="02040502050405020303" pitchFamily="18" charset="0"/>
              </a:rPr>
              <a:t>It is clear, therefore, that Sacred Tradition, Sacred Scripture and the teaching authority of the Church, in accord with God's most wise design, are so linked and joined together that one cannot stand without the others, and that all together and each in its own way under the action of the one Holy Spirit contribute effectively to the salvation of souls. - </a:t>
            </a:r>
            <a:r>
              <a:rPr lang="en-US" sz="1400" i="1" dirty="0">
                <a:latin typeface="Georgia Pro" panose="02040502050405020303" pitchFamily="18" charset="0"/>
              </a:rPr>
              <a:t>Dei verbum, the Second Vatican Council's Dogmatic Constitution on Divine Revelation, 1965</a:t>
            </a:r>
          </a:p>
          <a:p>
            <a:pPr lvl="1"/>
            <a:endParaRPr lang="en-US" sz="1100" u="sng" dirty="0">
              <a:latin typeface="Georgia Pro Black" panose="020B0604020202020204" pitchFamily="18" charset="0"/>
            </a:endParaRPr>
          </a:p>
        </p:txBody>
      </p:sp>
    </p:spTree>
    <p:extLst>
      <p:ext uri="{BB962C8B-B14F-4D97-AF65-F5344CB8AC3E}">
        <p14:creationId xmlns:p14="http://schemas.microsoft.com/office/powerpoint/2010/main" val="155129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rtin Luthers 95 these">
            <a:extLst>
              <a:ext uri="{FF2B5EF4-FFF2-40B4-BE49-F238E27FC236}">
                <a16:creationId xmlns:a16="http://schemas.microsoft.com/office/drawing/2014/main" id="{3EEF7408-CFB1-4E3E-B6F7-2229CF3B90E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84" y="163184"/>
            <a:ext cx="9937882" cy="517038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86214F7-C4AA-445B-B5E9-0F7EF281F244}"/>
              </a:ext>
            </a:extLst>
          </p:cNvPr>
          <p:cNvSpPr txBox="1">
            <a:spLocks/>
          </p:cNvSpPr>
          <p:nvPr/>
        </p:nvSpPr>
        <p:spPr>
          <a:xfrm>
            <a:off x="3181093" y="1537253"/>
            <a:ext cx="6896357" cy="2594457"/>
          </a:xfrm>
          <a:prstGeom prst="rect">
            <a:avLst/>
          </a:prstGeom>
        </p:spPr>
        <p:txBody>
          <a:bodyPr vert="horz" lIns="75581" tIns="37790" rIns="75581" bIns="377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240" lvl="1">
              <a:spcAft>
                <a:spcPts val="496"/>
              </a:spcAft>
            </a:pPr>
            <a:r>
              <a:rPr lang="en-US" sz="2976" dirty="0">
                <a:solidFill>
                  <a:schemeClr val="tx1">
                    <a:lumMod val="95000"/>
                    <a:lumOff val="5000"/>
                  </a:schemeClr>
                </a:solidFill>
                <a:latin typeface="Segoe Print" panose="02000600000000000000" pitchFamily="2" charset="0"/>
              </a:rPr>
              <a:t>Sola Scriptura–</a:t>
            </a:r>
            <a:r>
              <a:rPr lang="en-US" sz="2976" dirty="0">
                <a:solidFill>
                  <a:schemeClr val="accent1"/>
                </a:solidFill>
                <a:latin typeface="Segoe Print" panose="02000600000000000000" pitchFamily="2" charset="0"/>
              </a:rPr>
              <a:t>Scripture Alone</a:t>
            </a:r>
          </a:p>
          <a:p>
            <a:pPr marL="47240" lvl="1">
              <a:spcAft>
                <a:spcPts val="496"/>
              </a:spcAft>
            </a:pPr>
            <a:r>
              <a:rPr lang="en-US" sz="2976" dirty="0">
                <a:solidFill>
                  <a:schemeClr val="tx1">
                    <a:lumMod val="95000"/>
                    <a:lumOff val="5000"/>
                  </a:schemeClr>
                </a:solidFill>
                <a:latin typeface="Segoe Print" panose="02000600000000000000" pitchFamily="2" charset="0"/>
              </a:rPr>
              <a:t>Sola Gratia–</a:t>
            </a:r>
            <a:r>
              <a:rPr lang="en-US" sz="2976" dirty="0">
                <a:solidFill>
                  <a:schemeClr val="accent1"/>
                </a:solidFill>
                <a:latin typeface="Segoe Print" panose="02000600000000000000" pitchFamily="2" charset="0"/>
              </a:rPr>
              <a:t>Grace Alone</a:t>
            </a:r>
          </a:p>
          <a:p>
            <a:pPr marL="47240" lvl="1">
              <a:spcAft>
                <a:spcPts val="496"/>
              </a:spcAft>
            </a:pPr>
            <a:r>
              <a:rPr lang="en-US" sz="2976" dirty="0">
                <a:solidFill>
                  <a:schemeClr val="tx1">
                    <a:lumMod val="95000"/>
                    <a:lumOff val="5000"/>
                  </a:schemeClr>
                </a:solidFill>
                <a:latin typeface="Segoe Print" panose="02000600000000000000" pitchFamily="2" charset="0"/>
              </a:rPr>
              <a:t>Sola Fide–</a:t>
            </a:r>
            <a:r>
              <a:rPr lang="en-US" sz="2976" dirty="0">
                <a:solidFill>
                  <a:schemeClr val="accent1"/>
                </a:solidFill>
                <a:latin typeface="Segoe Print" panose="02000600000000000000" pitchFamily="2" charset="0"/>
              </a:rPr>
              <a:t>Faith Alone</a:t>
            </a:r>
          </a:p>
          <a:p>
            <a:pPr marL="47240" lvl="1">
              <a:spcAft>
                <a:spcPts val="496"/>
              </a:spcAft>
            </a:pPr>
            <a:r>
              <a:rPr lang="en-US" sz="2976" dirty="0">
                <a:solidFill>
                  <a:schemeClr val="tx1">
                    <a:lumMod val="95000"/>
                    <a:lumOff val="5000"/>
                  </a:schemeClr>
                </a:solidFill>
                <a:latin typeface="Segoe Print" panose="02000600000000000000" pitchFamily="2" charset="0"/>
              </a:rPr>
              <a:t>Solus Christus–</a:t>
            </a:r>
            <a:r>
              <a:rPr lang="en-US" sz="2976" dirty="0">
                <a:solidFill>
                  <a:schemeClr val="accent1"/>
                </a:solidFill>
                <a:latin typeface="Segoe Print" panose="02000600000000000000" pitchFamily="2" charset="0"/>
              </a:rPr>
              <a:t>Christ Alone</a:t>
            </a:r>
          </a:p>
          <a:p>
            <a:pPr marL="47240" lvl="1">
              <a:spcAft>
                <a:spcPts val="496"/>
              </a:spcAft>
            </a:pPr>
            <a:r>
              <a:rPr lang="en-US" sz="2976" dirty="0">
                <a:solidFill>
                  <a:schemeClr val="tx1">
                    <a:lumMod val="95000"/>
                    <a:lumOff val="5000"/>
                  </a:schemeClr>
                </a:solidFill>
                <a:latin typeface="Segoe Print" panose="02000600000000000000" pitchFamily="2" charset="0"/>
              </a:rPr>
              <a:t>Soli Deo Gloria–</a:t>
            </a:r>
            <a:r>
              <a:rPr lang="en-US" sz="2976" dirty="0">
                <a:solidFill>
                  <a:schemeClr val="accent1"/>
                </a:solidFill>
                <a:latin typeface="Segoe Print" panose="02000600000000000000" pitchFamily="2" charset="0"/>
              </a:rPr>
              <a:t>God’s Glory Alone</a:t>
            </a:r>
          </a:p>
        </p:txBody>
      </p:sp>
      <p:pic>
        <p:nvPicPr>
          <p:cNvPr id="5" name="Picture 4" descr="Reformation Luther Rose  5 Solas Giclee Art Print  8x10 image 0">
            <a:extLst>
              <a:ext uri="{FF2B5EF4-FFF2-40B4-BE49-F238E27FC236}">
                <a16:creationId xmlns:a16="http://schemas.microsoft.com/office/drawing/2014/main" id="{BB9293F8-B4A0-4715-B6BE-05DEFF6CB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72" b="94385" l="798" r="96277">
                        <a14:foregroundMark x1="33378" y1="58690" x2="36569" y2="73262"/>
                        <a14:foregroundMark x1="67154" y1="57487" x2="61968" y2="73797"/>
                        <a14:foregroundMark x1="68750" y1="33289" x2="68750" y2="50267"/>
                        <a14:foregroundMark x1="50266" y1="19920" x2="51064" y2="31283"/>
                        <a14:foregroundMark x1="29388" y1="51471" x2="32979" y2="32888"/>
                        <a14:foregroundMark x1="72872" y1="29947" x2="73670" y2="33690"/>
                        <a14:foregroundMark x1="80053" y1="46257" x2="78457" y2="47861"/>
                        <a14:foregroundMark x1="73670" y1="66043" x2="72074" y2="69251"/>
                        <a14:foregroundMark x1="62766" y1="77005" x2="57181" y2="75000"/>
                        <a14:foregroundMark x1="42287" y1="76604" x2="36968" y2="75802"/>
                        <a14:foregroundMark x1="27394" y1="69652" x2="27394" y2="64037"/>
                        <a14:foregroundMark x1="21277" y1="50267" x2="18484" y2="45856"/>
                        <a14:foregroundMark x1="24601" y1="32487" x2="26596" y2="30348"/>
                        <a14:foregroundMark x1="40691" y1="19920" x2="43484" y2="19920"/>
                        <a14:foregroundMark x1="56782" y1="19118" x2="57580" y2="21123"/>
                        <a14:foregroundMark x1="57979" y1="40909" x2="59176" y2="42513"/>
                        <a14:foregroundMark x1="42287" y1="39706" x2="41090" y2="42112"/>
                        <a14:foregroundMark x1="71011" y1="52139" x2="74069" y2="35695"/>
                        <a14:foregroundMark x1="59840" y1="29412" x2="42553" y2="23529"/>
                        <a14:foregroundMark x1="24867" y1="49733" x2="28723" y2="30481"/>
                        <a14:foregroundMark x1="46410" y1="73396" x2="38697" y2="63636"/>
                        <a14:foregroundMark x1="57447" y1="72326" x2="57846" y2="61497"/>
                        <a14:foregroundMark x1="30452" y1="61497" x2="31782" y2="58021"/>
                        <a14:foregroundMark x1="55053" y1="70588" x2="55053" y2="65374"/>
                        <a14:foregroundMark x1="64362" y1="32888" x2="67154" y2="31952"/>
                        <a14:foregroundMark x1="59574" y1="21390" x2="57846" y2="19385"/>
                        <a14:foregroundMark x1="40824" y1="24866" x2="47340" y2="29813"/>
                        <a14:foregroundMark x1="41489" y1="29813" x2="40426" y2="25267"/>
                        <a14:foregroundMark x1="41888" y1="53476" x2="39096" y2="47594"/>
                        <a14:foregroundMark x1="57846" y1="54144" x2="60239" y2="48262"/>
                      </a14:backgroundRemoval>
                    </a14:imgEffect>
                  </a14:imgLayer>
                </a14:imgProps>
              </a:ext>
              <a:ext uri="{28A0092B-C50C-407E-A947-70E740481C1C}">
                <a14:useLocalDpi xmlns:a14="http://schemas.microsoft.com/office/drawing/2010/main" val="0"/>
              </a:ext>
            </a:extLst>
          </a:blip>
          <a:srcRect/>
          <a:stretch/>
        </p:blipFill>
        <p:spPr bwMode="auto">
          <a:xfrm>
            <a:off x="-104814" y="1027476"/>
            <a:ext cx="3460506" cy="34418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37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1991</Words>
  <Application>Microsoft Office PowerPoint</Application>
  <PresentationFormat>Custom</PresentationFormat>
  <Paragraphs>230</Paragraphs>
  <Slides>36</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Georgia</vt:lpstr>
      <vt:lpstr>Georgia Pro</vt:lpstr>
      <vt:lpstr>Georgia Pro Black</vt:lpstr>
      <vt:lpstr>Segoe Print</vt:lpstr>
      <vt:lpstr>Symbol</vt:lpstr>
      <vt:lpstr>Times New Roman</vt:lpstr>
      <vt:lpstr>Wide Latin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Goodwin, George</dc:creator>
  <cp:lastModifiedBy>Goodwin, George</cp:lastModifiedBy>
  <cp:revision>18</cp:revision>
  <dcterms:created xsi:type="dcterms:W3CDTF">2019-10-27T10:12:28Z</dcterms:created>
  <dcterms:modified xsi:type="dcterms:W3CDTF">2019-10-27T13:10:40Z</dcterms:modified>
</cp:coreProperties>
</file>